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281" r:id="rId3"/>
    <p:sldId id="701" r:id="rId4"/>
    <p:sldId id="414" r:id="rId5"/>
    <p:sldId id="693" r:id="rId6"/>
    <p:sldId id="712" r:id="rId7"/>
    <p:sldId id="737" r:id="rId8"/>
    <p:sldId id="713" r:id="rId9"/>
    <p:sldId id="714" r:id="rId10"/>
    <p:sldId id="715" r:id="rId11"/>
    <p:sldId id="716" r:id="rId12"/>
    <p:sldId id="717" r:id="rId13"/>
    <p:sldId id="736" r:id="rId14"/>
    <p:sldId id="339" r:id="rId15"/>
    <p:sldId id="720" r:id="rId16"/>
    <p:sldId id="718" r:id="rId17"/>
    <p:sldId id="342" r:id="rId18"/>
    <p:sldId id="738" r:id="rId19"/>
    <p:sldId id="730" r:id="rId20"/>
    <p:sldId id="857" r:id="rId21"/>
    <p:sldId id="739" r:id="rId22"/>
    <p:sldId id="567" r:id="rId23"/>
    <p:sldId id="722" r:id="rId24"/>
    <p:sldId id="723" r:id="rId25"/>
    <p:sldId id="726" r:id="rId26"/>
    <p:sldId id="727" r:id="rId27"/>
    <p:sldId id="728" r:id="rId28"/>
    <p:sldId id="344" r:id="rId29"/>
    <p:sldId id="735" r:id="rId30"/>
    <p:sldId id="851" r:id="rId31"/>
    <p:sldId id="725" r:id="rId32"/>
    <p:sldId id="719" r:id="rId33"/>
    <p:sldId id="565" r:id="rId34"/>
    <p:sldId id="721" r:id="rId35"/>
    <p:sldId id="520" r:id="rId36"/>
    <p:sldId id="741" r:id="rId37"/>
    <p:sldId id="527" r:id="rId38"/>
    <p:sldId id="529" r:id="rId39"/>
    <p:sldId id="530" r:id="rId40"/>
    <p:sldId id="538" r:id="rId41"/>
    <p:sldId id="854" r:id="rId42"/>
    <p:sldId id="855" r:id="rId43"/>
    <p:sldId id="742" r:id="rId44"/>
    <p:sldId id="743" r:id="rId45"/>
    <p:sldId id="745" r:id="rId46"/>
    <p:sldId id="746" r:id="rId47"/>
    <p:sldId id="747" r:id="rId48"/>
    <p:sldId id="748" r:id="rId49"/>
    <p:sldId id="753" r:id="rId50"/>
    <p:sldId id="754" r:id="rId51"/>
    <p:sldId id="749" r:id="rId52"/>
    <p:sldId id="858" r:id="rId53"/>
    <p:sldId id="751" r:id="rId54"/>
    <p:sldId id="823" r:id="rId55"/>
    <p:sldId id="827" r:id="rId56"/>
    <p:sldId id="824" r:id="rId57"/>
    <p:sldId id="825" r:id="rId58"/>
    <p:sldId id="826" r:id="rId59"/>
    <p:sldId id="828" r:id="rId60"/>
    <p:sldId id="752" r:id="rId61"/>
    <p:sldId id="830" r:id="rId62"/>
    <p:sldId id="831" r:id="rId63"/>
    <p:sldId id="829" r:id="rId64"/>
    <p:sldId id="833" r:id="rId65"/>
    <p:sldId id="832" r:id="rId66"/>
    <p:sldId id="859" r:id="rId67"/>
    <p:sldId id="860" r:id="rId68"/>
    <p:sldId id="803" r:id="rId69"/>
    <p:sldId id="818" r:id="rId70"/>
    <p:sldId id="806" r:id="rId71"/>
    <p:sldId id="802" r:id="rId72"/>
    <p:sldId id="807" r:id="rId73"/>
    <p:sldId id="808" r:id="rId74"/>
    <p:sldId id="816" r:id="rId75"/>
    <p:sldId id="817" r:id="rId76"/>
    <p:sldId id="819" r:id="rId77"/>
    <p:sldId id="820" r:id="rId78"/>
    <p:sldId id="821" r:id="rId79"/>
    <p:sldId id="822" r:id="rId80"/>
    <p:sldId id="861" r:id="rId81"/>
    <p:sldId id="862" r:id="rId82"/>
    <p:sldId id="864" r:id="rId83"/>
    <p:sldId id="658" r:id="rId84"/>
    <p:sldId id="731" r:id="rId85"/>
    <p:sldId id="865" r:id="rId86"/>
    <p:sldId id="866" r:id="rId87"/>
    <p:sldId id="733" r:id="rId88"/>
    <p:sldId id="867" r:id="rId89"/>
    <p:sldId id="734" r:id="rId90"/>
    <p:sldId id="849" r:id="rId91"/>
    <p:sldId id="846" r:id="rId92"/>
    <p:sldId id="868" r:id="rId93"/>
    <p:sldId id="804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2023-4-24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计算机组成原理实验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（第四次）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张海英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2023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4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27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7448E2-9824-48AB-B177-BFFA779C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8" y="2355795"/>
            <a:ext cx="5677192" cy="214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D00B9A-DA4D-4CB4-B702-93712A005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25" y="2614609"/>
            <a:ext cx="4412143" cy="13436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3A84DB3-9E6D-4EC2-8229-DA570A2D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运行</a:t>
            </a:r>
            <a:r>
              <a:rPr lang="zh-CN" altLang="en-US" sz="2000" b="1" dirty="0"/>
              <a:t>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），在下面的界面中显示“</a:t>
            </a:r>
            <a:r>
              <a:rPr lang="en-US" altLang="zh-CN" sz="2000" b="1" dirty="0"/>
              <a:t>Hello, World!</a:t>
            </a:r>
            <a:r>
              <a:rPr lang="zh-CN" altLang="en-US" sz="2000" b="1" dirty="0"/>
              <a:t>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B36AC5E-0AAC-42CC-8757-9534EFA5C68D}"/>
              </a:ext>
            </a:extLst>
          </p:cNvPr>
          <p:cNvCxnSpPr/>
          <p:nvPr/>
        </p:nvCxnSpPr>
        <p:spPr>
          <a:xfrm>
            <a:off x="6707688" y="676405"/>
            <a:ext cx="1528175" cy="2505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4076FBA-1CD4-477F-A9FE-8EECEFFC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25" y="4541942"/>
            <a:ext cx="4480953" cy="15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2F9191-8DEE-43A5-AD41-4005F40F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也可以</a:t>
            </a:r>
            <a:r>
              <a:rPr lang="zh-CN" altLang="en-US" sz="2000" b="1" dirty="0">
                <a:solidFill>
                  <a:srgbClr val="FF0000"/>
                </a:solidFill>
              </a:rPr>
              <a:t>单步</a:t>
            </a:r>
            <a:r>
              <a:rPr lang="zh-CN" altLang="en-US" sz="2000" b="1" dirty="0"/>
              <a:t>执行程序：首先点击：</a:t>
            </a:r>
            <a:r>
              <a:rPr lang="en-US" altLang="zh-CN" sz="2000" b="1" dirty="0">
                <a:solidFill>
                  <a:srgbClr val="FF0000"/>
                </a:solidFill>
              </a:rPr>
              <a:t>Reset</a:t>
            </a:r>
            <a:r>
              <a:rPr lang="zh-CN" altLang="en-US" sz="2000" b="1" dirty="0"/>
              <a:t>，此时将第一条指令背景置黄色，表示从第一条指令开始执行；然后点击：</a:t>
            </a:r>
            <a:r>
              <a:rPr lang="en-US" altLang="zh-CN" sz="2000" b="1" dirty="0">
                <a:solidFill>
                  <a:srgbClr val="FF0000"/>
                </a:solidFill>
              </a:rPr>
              <a:t>Step</a:t>
            </a:r>
            <a:r>
              <a:rPr lang="zh-CN" altLang="en-US" sz="2000" b="1" dirty="0"/>
              <a:t>，每点击一次</a:t>
            </a:r>
            <a:r>
              <a:rPr lang="en-US" altLang="zh-CN" sz="2000" b="1" dirty="0"/>
              <a:t>Step</a:t>
            </a:r>
            <a:r>
              <a:rPr lang="zh-CN" altLang="en-US" sz="2000" b="1" dirty="0"/>
              <a:t>，执行一条指令；直到所有指令执行完毕。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039B4-9119-4B73-BBCB-52D2EE25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3" y="1121395"/>
            <a:ext cx="4336093" cy="1746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59BD73-BFED-44B7-9B96-CE646F87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92" y="3092499"/>
            <a:ext cx="5098200" cy="1111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132A7D-8AA3-4E3E-813E-0441CC81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2" y="4428591"/>
            <a:ext cx="5404128" cy="1003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622C34-DB3B-4250-9743-5DAEE46D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5" y="5705786"/>
            <a:ext cx="5486682" cy="9080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FCA4EC-E5CF-4D81-B14A-28777ACC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2" y="1312130"/>
            <a:ext cx="5531134" cy="10224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172EE8-FE67-4E8B-B3F9-3A6B8E752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192" y="2718177"/>
            <a:ext cx="5670841" cy="1047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CE7021-2D8A-4B3C-AE51-7F1155917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421" y="4615951"/>
            <a:ext cx="2787793" cy="1390721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7AA022-DC84-4510-A6C2-97573D3B4EF9}"/>
              </a:ext>
            </a:extLst>
          </p:cNvPr>
          <p:cNvCxnSpPr/>
          <p:nvPr/>
        </p:nvCxnSpPr>
        <p:spPr>
          <a:xfrm flipH="1">
            <a:off x="8442542" y="977030"/>
            <a:ext cx="2022954" cy="4454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90F5D-E7A3-4F21-964C-358B55A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197491"/>
            <a:ext cx="8210811" cy="18692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BCA02B1-636A-4FB7-BB5C-6308160F5C0A}"/>
              </a:ext>
            </a:extLst>
          </p:cNvPr>
          <p:cNvGrpSpPr/>
          <p:nvPr/>
        </p:nvGrpSpPr>
        <p:grpSpPr>
          <a:xfrm>
            <a:off x="4053869" y="3233073"/>
            <a:ext cx="4184688" cy="3530982"/>
            <a:chOff x="540319" y="2113933"/>
            <a:chExt cx="4184688" cy="3530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E2E76C-0C9A-4844-9A94-06C3F71E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7062C9-6704-47CF-AF88-3AB31467979D}"/>
                </a:ext>
              </a:extLst>
            </p:cNvPr>
            <p:cNvSpPr txBox="1"/>
            <p:nvPr/>
          </p:nvSpPr>
          <p:spPr>
            <a:xfrm>
              <a:off x="1336519" y="2113933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C94FB83-6B0B-4367-BC4F-5F25D6EF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>
                <a:solidFill>
                  <a:srgbClr val="FF0000"/>
                </a:solidFill>
              </a:rPr>
              <a:t>源程序</a:t>
            </a:r>
            <a:r>
              <a:rPr lang="zh-CN" altLang="en-US" sz="2000" b="1" dirty="0"/>
              <a:t>对应的</a:t>
            </a:r>
            <a:r>
              <a:rPr lang="en-US" altLang="zh-CN" sz="2000" b="1" dirty="0"/>
              <a:t>MIPS</a:t>
            </a:r>
            <a:r>
              <a:rPr lang="zh-CN" altLang="en-US" sz="2000" b="1" dirty="0">
                <a:solidFill>
                  <a:srgbClr val="FF0000"/>
                </a:solidFill>
              </a:rPr>
              <a:t>指令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机器码</a:t>
            </a:r>
            <a:r>
              <a:rPr lang="zh-CN" altLang="en-US" sz="2000" b="1" dirty="0"/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D985A6-7463-4D1E-843F-4030C55E77A1}"/>
              </a:ext>
            </a:extLst>
          </p:cNvPr>
          <p:cNvSpPr txBox="1"/>
          <p:nvPr/>
        </p:nvSpPr>
        <p:spPr>
          <a:xfrm>
            <a:off x="131524" y="908068"/>
            <a:ext cx="160959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机器码在存储器中的地址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C0DB108-A9D1-4273-B7E8-F09CCBE3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066" y="3849377"/>
            <a:ext cx="3141928" cy="21399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DF61C4D-23D7-412E-85FD-7B283059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02" y="4581733"/>
            <a:ext cx="3254540" cy="98955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D141061-631F-4753-8766-CA56BACCB3D6}"/>
              </a:ext>
            </a:extLst>
          </p:cNvPr>
          <p:cNvSpPr txBox="1"/>
          <p:nvPr/>
        </p:nvSpPr>
        <p:spPr>
          <a:xfrm>
            <a:off x="1880467" y="920492"/>
            <a:ext cx="115239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指令的机器码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B32C0-16CF-4277-B7F3-F04ED7559E42}"/>
              </a:ext>
            </a:extLst>
          </p:cNvPr>
          <p:cNvSpPr txBox="1"/>
          <p:nvPr/>
        </p:nvSpPr>
        <p:spPr>
          <a:xfrm>
            <a:off x="3639223" y="929009"/>
            <a:ext cx="18100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源程序翻译成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指令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F5F7B6-0E7D-46F1-BD50-1A0FD1119661}"/>
              </a:ext>
            </a:extLst>
          </p:cNvPr>
          <p:cNvSpPr txBox="1"/>
          <p:nvPr/>
        </p:nvSpPr>
        <p:spPr>
          <a:xfrm>
            <a:off x="6365761" y="892678"/>
            <a:ext cx="165513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源程序（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伪指令）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7BF3F4-F567-4A5A-AEDF-2918D94A300D}"/>
              </a:ext>
            </a:extLst>
          </p:cNvPr>
          <p:cNvSpPr txBox="1"/>
          <p:nvPr/>
        </p:nvSpPr>
        <p:spPr>
          <a:xfrm>
            <a:off x="9702606" y="3540850"/>
            <a:ext cx="85057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源程序（伪指令）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EBD2E9-C68F-4842-BAC2-D4F2E5512116}"/>
              </a:ext>
            </a:extLst>
          </p:cNvPr>
          <p:cNvSpPr txBox="1"/>
          <p:nvPr/>
        </p:nvSpPr>
        <p:spPr>
          <a:xfrm>
            <a:off x="668946" y="3573178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指令在存储器中的起始地址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CB16AE-A0E1-401B-87FB-8A8132D80DA4}"/>
              </a:ext>
            </a:extLst>
          </p:cNvPr>
          <p:cNvSpPr txBox="1"/>
          <p:nvPr/>
        </p:nvSpPr>
        <p:spPr>
          <a:xfrm>
            <a:off x="727401" y="5824759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数据在存储器中的起始地址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B5410C-B87E-43DC-B36C-A791CA3669EA}"/>
              </a:ext>
            </a:extLst>
          </p:cNvPr>
          <p:cNvCxnSpPr/>
          <p:nvPr/>
        </p:nvCxnSpPr>
        <p:spPr>
          <a:xfrm>
            <a:off x="2217997" y="3850177"/>
            <a:ext cx="764087" cy="1339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D37F20F-177C-42B7-8BD2-3B031C67DF2A}"/>
              </a:ext>
            </a:extLst>
          </p:cNvPr>
          <p:cNvCxnSpPr>
            <a:cxnSpLocks/>
          </p:cNvCxnSpPr>
          <p:nvPr/>
        </p:nvCxnSpPr>
        <p:spPr>
          <a:xfrm flipV="1">
            <a:off x="2149104" y="5521953"/>
            <a:ext cx="906032" cy="302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742E8D1-A1D1-4F21-ABF2-5B3938815461}"/>
              </a:ext>
            </a:extLst>
          </p:cNvPr>
          <p:cNvSpPr txBox="1"/>
          <p:nvPr/>
        </p:nvSpPr>
        <p:spPr>
          <a:xfrm>
            <a:off x="8990229" y="1454498"/>
            <a:ext cx="2250937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0+4 -&gt; $2                  4 -&gt; $v0</a:t>
            </a:r>
            <a:endParaRPr lang="zh-CN" altLang="en-US" sz="12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A5598B4-F849-450B-95F1-DCFE491C81E1}"/>
              </a:ext>
            </a:extLst>
          </p:cNvPr>
          <p:cNvSpPr txBox="1"/>
          <p:nvPr/>
        </p:nvSpPr>
        <p:spPr>
          <a:xfrm>
            <a:off x="8990229" y="1992914"/>
            <a:ext cx="2302233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0+2000 -&gt; $4       2000 -&gt; $a0</a:t>
            </a:r>
            <a:endParaRPr lang="zh-CN" altLang="en-US" sz="12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D7FEBD-88B6-41C4-9BB8-B89E0E3EB909}"/>
              </a:ext>
            </a:extLst>
          </p:cNvPr>
          <p:cNvSpPr txBox="1"/>
          <p:nvPr/>
        </p:nvSpPr>
        <p:spPr>
          <a:xfrm>
            <a:off x="8990229" y="2494718"/>
            <a:ext cx="2332690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0+0a -&gt; $2                10 -&gt; $v0</a:t>
            </a:r>
            <a:endParaRPr lang="zh-CN" altLang="en-US" sz="1200" b="1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D1796D0-CB9D-4939-8BDC-BCD5761113F2}"/>
              </a:ext>
            </a:extLst>
          </p:cNvPr>
          <p:cNvCxnSpPr>
            <a:endCxn id="40" idx="1"/>
          </p:cNvCxnSpPr>
          <p:nvPr/>
        </p:nvCxnSpPr>
        <p:spPr>
          <a:xfrm flipV="1">
            <a:off x="8361123" y="1592998"/>
            <a:ext cx="629106" cy="18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48213B5-D022-4D1A-8DB7-55EC551AD0E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403716" y="2045806"/>
            <a:ext cx="586513" cy="85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A53C3A3-4D3B-42F1-8ADB-B584834ACC7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401549" y="2594873"/>
            <a:ext cx="588680" cy="3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3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6E62F9D-F64F-4DC5-9B71-2D6B0F05A57F}"/>
              </a:ext>
            </a:extLst>
          </p:cNvPr>
          <p:cNvSpPr txBox="1"/>
          <p:nvPr/>
        </p:nvSpPr>
        <p:spPr>
          <a:xfrm>
            <a:off x="451353" y="294657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PingFang SC"/>
              </a:rPr>
              <a:t>0x0a, 0x48, 0x65, 0x6C, 0x6C, 0x6F, 0x2c, 0x20, 0x57, 0x6F, 0x72, 0x6C, 0x64, 0x21, 0x0a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22B32C-C5D4-40A6-93F6-DE57A2E8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3" y="1391413"/>
            <a:ext cx="11536833" cy="62864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A3E96D5-3B65-49FA-874B-C9DE4CF8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0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的内容：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C1FDA3-636E-4605-A427-45379DBD5CA8}"/>
              </a:ext>
            </a:extLst>
          </p:cNvPr>
          <p:cNvSpPr txBox="1"/>
          <p:nvPr/>
        </p:nvSpPr>
        <p:spPr>
          <a:xfrm>
            <a:off x="465540" y="383049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PingFang SC"/>
              </a:rPr>
              <a:t>   \n     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H        e        l           </a:t>
            </a:r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PingFang SC"/>
              </a:rPr>
              <a:t>l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  o        ,       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PingFang SC"/>
              </a:rPr>
              <a:t>空格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W      o        r          l          d        !          \n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EE82BA-A1EA-44B9-A7E1-480B032E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14" y="5073714"/>
            <a:ext cx="6750614" cy="91361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58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ADDB2-E66F-4EED-9524-636463E5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7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）求累加和的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求累加和程序如下（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sum_mips.asm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2"/>
            <a:r>
              <a:rPr lang="en-US" altLang="zh-CN" sz="1200" b="1" dirty="0"/>
              <a:t>result = 1+2+……+n</a:t>
            </a:r>
          </a:p>
          <a:p>
            <a:pPr lvl="2"/>
            <a:r>
              <a:rPr lang="en-US" altLang="zh-CN" sz="1200" b="1" dirty="0"/>
              <a:t>n=10=0ah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result=55=37h</a:t>
            </a:r>
          </a:p>
          <a:p>
            <a:pPr lvl="2"/>
            <a:r>
              <a:rPr lang="en-US" altLang="zh-CN" sz="1200" b="1" dirty="0"/>
              <a:t>n=100=64h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result=5050=13bah</a:t>
            </a:r>
          </a:p>
          <a:p>
            <a:pPr lvl="2"/>
            <a:endParaRPr lang="en-US" altLang="zh-CN" sz="1400" b="1" dirty="0"/>
          </a:p>
          <a:p>
            <a:pPr lvl="1"/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111D0-B5D1-A499-1DAC-58A28EF7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0" y="2153707"/>
            <a:ext cx="7651215" cy="45665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CC62FF26-AE5F-4921-A3FF-A20E10A2DD44}"/>
              </a:ext>
            </a:extLst>
          </p:cNvPr>
          <p:cNvSpPr/>
          <p:nvPr/>
        </p:nvSpPr>
        <p:spPr>
          <a:xfrm>
            <a:off x="6632300" y="3578316"/>
            <a:ext cx="2843562" cy="858644"/>
          </a:xfrm>
          <a:prstGeom prst="wedgeRoundRectCallout">
            <a:avLst>
              <a:gd name="adj1" fmla="val -66259"/>
              <a:gd name="adj2" fmla="val 8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</a:t>
            </a:r>
            <a:r>
              <a:rPr lang="en-US" altLang="zh-CN" dirty="0"/>
              <a:t>zero</a:t>
            </a:r>
            <a:r>
              <a:rPr lang="zh-CN" altLang="en-US" dirty="0"/>
              <a:t>零号寄存器，基于</a:t>
            </a:r>
            <a:r>
              <a:rPr lang="en-US" altLang="zh-CN" dirty="0"/>
              <a:t>add</a:t>
            </a:r>
            <a:r>
              <a:rPr lang="zh-CN" altLang="en-US" dirty="0"/>
              <a:t>指令实现数据传送</a:t>
            </a:r>
          </a:p>
        </p:txBody>
      </p:sp>
    </p:spTree>
    <p:extLst>
      <p:ext uri="{BB962C8B-B14F-4D97-AF65-F5344CB8AC3E}">
        <p14:creationId xmlns:p14="http://schemas.microsoft.com/office/powerpoint/2010/main" val="308047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3FD4F8-EFF8-46B0-88AC-BD199FE5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00" y="2123778"/>
            <a:ext cx="3981655" cy="3098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CE92E6-F885-4745-83EC-1645CB4E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95" y="1780859"/>
            <a:ext cx="3181514" cy="378479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45E3-EEE0-4B7F-A48D-155DDE7B2B62}"/>
              </a:ext>
            </a:extLst>
          </p:cNvPr>
          <p:cNvCxnSpPr/>
          <p:nvPr/>
        </p:nvCxnSpPr>
        <p:spPr>
          <a:xfrm>
            <a:off x="6384148" y="3682652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02BFD3-2CEE-4AE2-8F39-08406FF99569}"/>
              </a:ext>
            </a:extLst>
          </p:cNvPr>
          <p:cNvCxnSpPr/>
          <p:nvPr/>
        </p:nvCxnSpPr>
        <p:spPr>
          <a:xfrm>
            <a:off x="838200" y="4836681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9D7E7A4-FF8E-46F2-93E8-486E82F7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sum_mips.asm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对</a:t>
            </a:r>
            <a:r>
              <a:rPr lang="en-US" altLang="zh-CN" sz="2000" b="1" dirty="0"/>
              <a:t>sum_mips.asm</a:t>
            </a:r>
            <a:r>
              <a:rPr lang="zh-CN" altLang="en-US" sz="2000" b="1" dirty="0"/>
              <a:t>源程序进行汇编（点击：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运行汇编后的程序（点击：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观看数据段中的内容（地址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sz="20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B95B28-2511-41BD-B293-65998BA4DFF9}"/>
              </a:ext>
            </a:extLst>
          </p:cNvPr>
          <p:cNvCxnSpPr>
            <a:cxnSpLocks/>
          </p:cNvCxnSpPr>
          <p:nvPr/>
        </p:nvCxnSpPr>
        <p:spPr>
          <a:xfrm>
            <a:off x="3356975" y="3056351"/>
            <a:ext cx="745299" cy="2292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02DBB7-6F35-473C-B64F-0BB95C7F1A0D}"/>
              </a:ext>
            </a:extLst>
          </p:cNvPr>
          <p:cNvSpPr txBox="1"/>
          <p:nvPr/>
        </p:nvSpPr>
        <p:spPr>
          <a:xfrm>
            <a:off x="3102280" y="5801700"/>
            <a:ext cx="139012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result=55=37h</a:t>
            </a:r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480A3-F4E5-4873-B14F-5E109CDC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11" y="1714298"/>
            <a:ext cx="5192663" cy="2437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624ED-B61F-4B02-B7D2-A7D4EA21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0" y="4818510"/>
            <a:ext cx="2927500" cy="80649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5686E95-3055-45DF-901A-655560A957B0}"/>
              </a:ext>
            </a:extLst>
          </p:cNvPr>
          <p:cNvCxnSpPr>
            <a:cxnSpLocks/>
          </p:cNvCxnSpPr>
          <p:nvPr/>
        </p:nvCxnSpPr>
        <p:spPr>
          <a:xfrm>
            <a:off x="5079304" y="1478071"/>
            <a:ext cx="1081833" cy="1753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4395A-ACFB-4B6A-99A5-90CB8458B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导出汇编后的机器码：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“</a:t>
            </a:r>
            <a:r>
              <a:rPr lang="en-US" altLang="zh-CN" sz="1600" b="1" dirty="0"/>
              <a:t>File</a:t>
            </a:r>
            <a:r>
              <a:rPr lang="zh-CN" altLang="en-US" sz="1600" b="1" dirty="0"/>
              <a:t>” </a:t>
            </a:r>
            <a:r>
              <a:rPr lang="en-US" altLang="zh-CN" sz="1600" b="1" dirty="0"/>
              <a:t>-&gt; 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Dump Memory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保存为十六进制文本格式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保存到</a:t>
            </a:r>
            <a:r>
              <a:rPr lang="en-US" altLang="zh-CN" sz="16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600" b="1" dirty="0"/>
              <a:t>文件中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6D69C5-7D77-4B7F-BB45-8FB2D7CB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6383"/>
            <a:ext cx="1079555" cy="1924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0E381F-59F5-484E-8F20-FBC7AB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40301"/>
            <a:ext cx="2927500" cy="103510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D0D48-70E3-41C6-A5A6-070501A66FF7}"/>
              </a:ext>
            </a:extLst>
          </p:cNvPr>
          <p:cNvCxnSpPr>
            <a:cxnSpLocks/>
          </p:cNvCxnSpPr>
          <p:nvPr/>
        </p:nvCxnSpPr>
        <p:spPr>
          <a:xfrm>
            <a:off x="4221271" y="1565753"/>
            <a:ext cx="1798530" cy="43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5181024-3CC5-436D-92C3-EF2294C09762}"/>
              </a:ext>
            </a:extLst>
          </p:cNvPr>
          <p:cNvCxnSpPr>
            <a:cxnSpLocks/>
          </p:cNvCxnSpPr>
          <p:nvPr/>
        </p:nvCxnSpPr>
        <p:spPr>
          <a:xfrm>
            <a:off x="4171167" y="2710116"/>
            <a:ext cx="3585439" cy="408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7C6C11A-0792-4E23-8A11-9B69E4DB1DFA}"/>
              </a:ext>
            </a:extLst>
          </p:cNvPr>
          <p:cNvCxnSpPr/>
          <p:nvPr/>
        </p:nvCxnSpPr>
        <p:spPr>
          <a:xfrm>
            <a:off x="9569885" y="5348614"/>
            <a:ext cx="5761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6667377-B7EE-43C4-92D2-4260D041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149" y="3689837"/>
            <a:ext cx="990651" cy="27179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8869D-B0FF-F54A-4EF8-4397BC541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71" y="4219502"/>
            <a:ext cx="3313229" cy="242659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716976B-B5D5-8240-DC33-E0505F69F3FA}"/>
              </a:ext>
            </a:extLst>
          </p:cNvPr>
          <p:cNvCxnSpPr>
            <a:cxnSpLocks/>
          </p:cNvCxnSpPr>
          <p:nvPr/>
        </p:nvCxnSpPr>
        <p:spPr>
          <a:xfrm>
            <a:off x="3237978" y="4008329"/>
            <a:ext cx="3473999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36F015-B8AF-80A2-A677-EE5031F5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19" y="780992"/>
            <a:ext cx="6841781" cy="5395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6B376-1344-C411-9851-C385DF36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69" y="2856855"/>
            <a:ext cx="1278022" cy="35063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F726DE-9B2C-2231-580D-13974CC61D0F}"/>
              </a:ext>
            </a:extLst>
          </p:cNvPr>
          <p:cNvSpPr/>
          <p:nvPr/>
        </p:nvSpPr>
        <p:spPr>
          <a:xfrm>
            <a:off x="6313117" y="3429000"/>
            <a:ext cx="920663" cy="264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4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9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）计算费波那契数列的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；在数学上，斐波那契数列通常以递推的方法定义：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fib_mips.asm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mips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4*n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MARS 4.5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21368A-463B-1CF7-6681-D41D3A4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43" y="2885336"/>
            <a:ext cx="4330355" cy="29859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960961-9FF3-2A18-ED5A-504B2FF5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00" y="2844346"/>
            <a:ext cx="640660" cy="29185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4A0746-6BDA-EFC2-DC02-A9DA921C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2142"/>
            <a:ext cx="12192000" cy="2866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994FE1-1B0A-2EBB-8483-DD33F44FE9F1}"/>
              </a:ext>
            </a:extLst>
          </p:cNvPr>
          <p:cNvSpPr txBox="1"/>
          <p:nvPr/>
        </p:nvSpPr>
        <p:spPr>
          <a:xfrm>
            <a:off x="6231698" y="5871281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127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04"/>
            <a:ext cx="10515600" cy="507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一、验证实验</a:t>
            </a:r>
            <a:endParaRPr lang="en-US" altLang="zh-CN" sz="2000" b="1" dirty="0"/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MIPS</a:t>
            </a:r>
            <a:r>
              <a:rPr lang="zh-CN" altLang="en-US" sz="1400" b="1" dirty="0"/>
              <a:t>汇编语言程序的运行</a:t>
            </a:r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上运行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程序</a:t>
            </a:r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RISC-V</a:t>
            </a:r>
            <a:r>
              <a:rPr lang="zh-CN" altLang="en-US" sz="1400" b="1" dirty="0"/>
              <a:t>汇编语言程序的运行</a:t>
            </a:r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上运行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程序</a:t>
            </a:r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Intel x86</a:t>
            </a:r>
            <a:r>
              <a:rPr lang="zh-CN" altLang="en-US" sz="1400" b="1" dirty="0"/>
              <a:t>汇编语言程序的运行</a:t>
            </a:r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ARMv7</a:t>
            </a:r>
            <a:r>
              <a:rPr lang="zh-CN" altLang="en-US" sz="1400" b="1" dirty="0"/>
              <a:t>汇编语言程序的运行</a:t>
            </a:r>
            <a:endParaRPr lang="en-US" altLang="zh-CN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二、设计实验</a:t>
            </a:r>
            <a:endParaRPr lang="en-US" altLang="zh-CN" sz="2000" b="1" dirty="0"/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MIPS</a:t>
            </a:r>
            <a:r>
              <a:rPr lang="zh-CN" altLang="en-US" sz="1400" b="1" dirty="0"/>
              <a:t>汇编语言程序设计（排序程序）</a:t>
            </a:r>
          </a:p>
          <a:p>
            <a:pPr lvl="1">
              <a:buFont typeface="+mj-lt"/>
              <a:buAutoNum type="arabicPeriod"/>
            </a:pPr>
            <a:r>
              <a:rPr lang="en-US" altLang="zh-CN" sz="1400" b="1" dirty="0"/>
              <a:t>RISC-V</a:t>
            </a:r>
            <a:r>
              <a:rPr lang="zh-CN" altLang="en-US" sz="1400" b="1" dirty="0"/>
              <a:t>汇编语言程序设计（排序程序）</a:t>
            </a:r>
            <a:endParaRPr lang="en-US" altLang="zh-CN" sz="1400" b="1" dirty="0"/>
          </a:p>
          <a:p>
            <a:pPr lvl="1">
              <a:buFont typeface="+mj-lt"/>
              <a:buAutoNum type="arabicPeriod" startAt="3"/>
            </a:pPr>
            <a:r>
              <a:rPr lang="en-US" altLang="zh-CN" sz="1400" b="1" dirty="0"/>
              <a:t>Intel x86</a:t>
            </a:r>
            <a:r>
              <a:rPr lang="zh-CN" altLang="en-US" sz="1400" b="1" dirty="0"/>
              <a:t>汇编语言程序设计（排序程序）</a:t>
            </a:r>
            <a:endParaRPr lang="en-US" altLang="zh-CN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三、挑战性实验</a:t>
            </a:r>
            <a:endParaRPr lang="en-US" altLang="zh-CN" sz="2000" b="1" dirty="0"/>
          </a:p>
          <a:p>
            <a:pPr marL="457200" lvl="1" indent="0">
              <a:buNone/>
            </a:pPr>
            <a:r>
              <a:rPr lang="en-US" altLang="zh-CN" sz="1400" b="1" dirty="0"/>
              <a:t>ARMv7</a:t>
            </a:r>
            <a:r>
              <a:rPr lang="zh-CN" altLang="en-US" sz="1400" b="1" dirty="0"/>
              <a:t>汇编语言程序设计（排序程序）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48DBB8D-F049-43D3-B418-2A34DF797544}"/>
              </a:ext>
            </a:extLst>
          </p:cNvPr>
          <p:cNvSpPr txBox="1">
            <a:spLocks/>
          </p:cNvSpPr>
          <p:nvPr/>
        </p:nvSpPr>
        <p:spPr>
          <a:xfrm>
            <a:off x="4754149" y="1587056"/>
            <a:ext cx="10515600" cy="4902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ea"/>
              <a:buAutoNum type="arabicPeriod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C49B7-2D20-E912-38A6-B8DCCAFA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16" y="236082"/>
            <a:ext cx="9403587" cy="64841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1592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111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）要求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800" b="1" dirty="0"/>
              <a:t>请同学们修改“</a:t>
            </a:r>
            <a:r>
              <a:rPr lang="en-US" altLang="zh-CN" sz="1800" b="1" dirty="0">
                <a:solidFill>
                  <a:srgbClr val="FF0000"/>
                </a:solidFill>
              </a:rPr>
              <a:t>sum_mips.asm</a:t>
            </a:r>
            <a:r>
              <a:rPr lang="zh-CN" altLang="en-US" sz="1800" b="1" dirty="0"/>
              <a:t>”程序，计算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，然后在</a:t>
            </a:r>
            <a:r>
              <a:rPr lang="en-US" altLang="zh-CN" sz="1800" b="1" dirty="0"/>
              <a:t>MARS 4.5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sum100_mips.hex</a:t>
            </a:r>
            <a:r>
              <a:rPr lang="zh-CN" altLang="en-US" sz="1800" b="1" dirty="0"/>
              <a:t>文件中。</a:t>
            </a:r>
            <a:endParaRPr lang="en-US" altLang="zh-CN" sz="18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45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、在</a:t>
            </a:r>
            <a:r>
              <a:rPr lang="en-US" altLang="zh-CN" b="1" dirty="0"/>
              <a:t>Logisim</a:t>
            </a:r>
            <a:r>
              <a:rPr lang="zh-CN" altLang="en-US" b="1" dirty="0"/>
              <a:t>上运行</a:t>
            </a:r>
            <a:r>
              <a:rPr lang="en-US" altLang="zh-CN" sz="4400" b="1" dirty="0"/>
              <a:t>MIPS</a:t>
            </a:r>
            <a:r>
              <a:rPr lang="zh-CN" altLang="en-US" sz="4400" b="1" dirty="0"/>
              <a:t>程序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处理器能够运行</a:t>
            </a:r>
            <a:r>
              <a:rPr lang="en-US" altLang="zh-CN" sz="2000" b="1" dirty="0">
                <a:solidFill>
                  <a:srgbClr val="FF0000"/>
                </a:solidFill>
              </a:rPr>
              <a:t>24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（核心指令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条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基础指令</a:t>
            </a:r>
            <a:r>
              <a:rPr lang="en-US" altLang="zh-CN" sz="2000" b="1" dirty="0"/>
              <a:t>16</a:t>
            </a:r>
            <a:r>
              <a:rPr lang="zh-CN" altLang="en-US" sz="2000" b="1" dirty="0"/>
              <a:t>条）</a:t>
            </a:r>
            <a:endParaRPr lang="en-US" altLang="zh-CN" sz="2400" b="1" dirty="0"/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47323"/>
              </p:ext>
            </p:extLst>
          </p:nvPr>
        </p:nvGraphicFramePr>
        <p:xfrm>
          <a:off x="1815228" y="3173896"/>
          <a:ext cx="87003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MIPS</a:t>
                      </a:r>
                      <a:r>
                        <a:rPr lang="zh-CN" altLang="en-US" sz="10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RTL</a:t>
                      </a:r>
                      <a:r>
                        <a:rPr lang="zh-CN" altLang="en-US" sz="10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add $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,$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,$rt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slt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rd,rs,rt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&lt; R[rt]) ? 1:0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小于置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addi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rt,rs,imm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lw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/>
                        <a:t>sw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 &lt;-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beq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==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==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bne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!=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!=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syscall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2D7618D-6CCB-4283-9E87-1D8C8889351F}"/>
              </a:ext>
            </a:extLst>
          </p:cNvPr>
          <p:cNvSpPr txBox="1"/>
          <p:nvPr/>
        </p:nvSpPr>
        <p:spPr>
          <a:xfrm>
            <a:off x="5150707" y="2718147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核心指令（</a:t>
            </a:r>
            <a:r>
              <a:rPr lang="en-US" altLang="zh-CN" b="1" dirty="0"/>
              <a:t>8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341615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13861"/>
              </p:ext>
            </p:extLst>
          </p:nvPr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22384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11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</a:t>
            </a:r>
            <a:r>
              <a:rPr lang="en-US" altLang="zh-CN" sz="20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FA436-B073-2491-883C-3968DBB1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89" y="1265109"/>
            <a:ext cx="7346524" cy="55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050E37-C04F-73DF-4BF1-05C07955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4" y="1717712"/>
            <a:ext cx="6550562" cy="342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B383AC-2125-AEBB-B4FE-D9862209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60" y="1133605"/>
            <a:ext cx="1720814" cy="42525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199D85-4DF0-F0B0-D640-6343CE5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795" y="1133605"/>
            <a:ext cx="1844742" cy="42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4248A9-8628-1319-0908-6173A0167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92" y="0"/>
            <a:ext cx="628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F71A4C-EE65-1DA8-E8D5-BA134161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452022"/>
            <a:ext cx="672558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处理器上运行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第一步：修改前面导出的机器码文件</a:t>
            </a:r>
            <a:r>
              <a:rPr lang="en-US" altLang="zh-CN" sz="1400" b="1" dirty="0" err="1"/>
              <a:t>sum_mips.hex</a:t>
            </a:r>
            <a:r>
              <a:rPr lang="zh-CN" altLang="en-US" sz="1400" b="1" dirty="0"/>
              <a:t>，增加：</a:t>
            </a:r>
            <a:r>
              <a:rPr lang="en-US" altLang="zh-CN" sz="1400" b="1" dirty="0">
                <a:solidFill>
                  <a:srgbClr val="FF0000"/>
                </a:solidFill>
              </a:rPr>
              <a:t>v2.0 raw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第二步：打开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，在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中增加寄存器文件库“</a:t>
            </a:r>
            <a:r>
              <a:rPr lang="en-US" altLang="zh-CN" sz="1400" b="1" dirty="0">
                <a:solidFill>
                  <a:srgbClr val="FF0000"/>
                </a:solidFill>
              </a:rPr>
              <a:t>cs3410.jar</a:t>
            </a:r>
            <a:r>
              <a:rPr lang="zh-CN" altLang="en-US" sz="1400" b="1" dirty="0"/>
              <a:t>”（位于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mips</a:t>
            </a:r>
            <a:r>
              <a:rPr lang="zh-CN" altLang="en-US" sz="1400" b="1" dirty="0"/>
              <a:t>目录中）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第三步：在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中打开设计文件“</a:t>
            </a:r>
            <a:r>
              <a:rPr lang="zh-CN" altLang="en-US" sz="1400" b="1" dirty="0">
                <a:solidFill>
                  <a:srgbClr val="FF0000"/>
                </a:solidFill>
              </a:rPr>
              <a:t>单周期</a:t>
            </a:r>
            <a:r>
              <a:rPr lang="en-US" altLang="zh-CN" sz="1400" b="1" dirty="0">
                <a:solidFill>
                  <a:srgbClr val="FF0000"/>
                </a:solidFill>
              </a:rPr>
              <a:t>MIPS</a:t>
            </a:r>
            <a:r>
              <a:rPr lang="zh-CN" altLang="en-US" sz="1400" b="1" dirty="0">
                <a:solidFill>
                  <a:srgbClr val="FF0000"/>
                </a:solidFill>
              </a:rPr>
              <a:t>处理器</a:t>
            </a:r>
            <a:r>
              <a:rPr lang="en-US" altLang="zh-CN" sz="1400" b="1" dirty="0">
                <a:solidFill>
                  <a:srgbClr val="FF0000"/>
                </a:solidFill>
              </a:rPr>
              <a:t>.circ</a:t>
            </a:r>
            <a:r>
              <a:rPr lang="zh-CN" altLang="en-US" sz="1400" b="1" dirty="0"/>
              <a:t>”（位于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mips</a:t>
            </a:r>
            <a:r>
              <a:rPr lang="zh-CN" altLang="en-US" sz="1400" b="1" dirty="0"/>
              <a:t>目录中）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C6BA4-733E-45C4-86EF-FE0433234218}"/>
              </a:ext>
            </a:extLst>
          </p:cNvPr>
          <p:cNvCxnSpPr>
            <a:cxnSpLocks/>
          </p:cNvCxnSpPr>
          <p:nvPr/>
        </p:nvCxnSpPr>
        <p:spPr>
          <a:xfrm>
            <a:off x="7152362" y="1013023"/>
            <a:ext cx="27557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F781EA3-FF44-4D12-AB0F-A0B37360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90" y="2816058"/>
            <a:ext cx="3505380" cy="1104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3DB246-9D86-439F-8A7D-BE3AAFA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636" y="2790657"/>
            <a:ext cx="3168813" cy="226071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586BE94-FFF3-47A8-A878-0F3E15A7AD9A}"/>
              </a:ext>
            </a:extLst>
          </p:cNvPr>
          <p:cNvCxnSpPr>
            <a:cxnSpLocks/>
          </p:cNvCxnSpPr>
          <p:nvPr/>
        </p:nvCxnSpPr>
        <p:spPr>
          <a:xfrm flipH="1">
            <a:off x="3452317" y="3727326"/>
            <a:ext cx="5520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C3EBA9E-DB0A-45BC-9829-34175A5E3117}"/>
              </a:ext>
            </a:extLst>
          </p:cNvPr>
          <p:cNvCxnSpPr>
            <a:cxnSpLocks/>
          </p:cNvCxnSpPr>
          <p:nvPr/>
        </p:nvCxnSpPr>
        <p:spPr>
          <a:xfrm flipH="1">
            <a:off x="7152163" y="3472166"/>
            <a:ext cx="4824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7F2C631-9B4D-43F0-A461-B1887D34A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01" y="4434420"/>
            <a:ext cx="2451226" cy="2368672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4A6A207-36DC-48C5-BFFF-E6419867B453}"/>
              </a:ext>
            </a:extLst>
          </p:cNvPr>
          <p:cNvCxnSpPr>
            <a:cxnSpLocks/>
          </p:cNvCxnSpPr>
          <p:nvPr/>
        </p:nvCxnSpPr>
        <p:spPr>
          <a:xfrm flipH="1">
            <a:off x="4079514" y="6572822"/>
            <a:ext cx="4361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0CC1CB6-37FC-1336-E71B-6F260EBDD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306" y="244217"/>
            <a:ext cx="1399940" cy="27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51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0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zh-CN" altLang="en-US" sz="1400" b="1" dirty="0"/>
              <a:t>第四步：在单周期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处理器数据通路的指令存储器中装入机器码文件</a:t>
            </a:r>
            <a:r>
              <a:rPr lang="en-US" altLang="zh-CN" sz="1400" b="1" dirty="0" err="1">
                <a:solidFill>
                  <a:srgbClr val="FF0000"/>
                </a:solidFill>
              </a:rPr>
              <a:t>sum_mips.hex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第五步：设置时钟频率</a:t>
            </a:r>
            <a:r>
              <a:rPr lang="en-US" altLang="zh-CN" sz="1400" b="1" dirty="0"/>
              <a:t>=1KHz</a:t>
            </a:r>
            <a:r>
              <a:rPr lang="zh-CN" altLang="en-US" sz="1400" b="1" dirty="0"/>
              <a:t>，按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启动时钟，程序开始执行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第六步：按</a:t>
            </a:r>
            <a:r>
              <a:rPr lang="zh-CN" altLang="en-US" sz="1400" b="1" dirty="0">
                <a:solidFill>
                  <a:srgbClr val="FF0000"/>
                </a:solidFill>
              </a:rPr>
              <a:t>总复位</a:t>
            </a:r>
            <a:r>
              <a:rPr lang="zh-CN" altLang="en-US" sz="1400" b="1" dirty="0"/>
              <a:t>，程序重新执行；指令存储器中的内容停止滚动后，表示程序执行结束；再按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停止时钟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第七步：此时观察数据存储器第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号单元的值（累加和，正确值为</a:t>
            </a:r>
            <a:r>
              <a:rPr lang="en-US" altLang="zh-CN" sz="1400" b="1" dirty="0">
                <a:solidFill>
                  <a:srgbClr val="FF0000"/>
                </a:solidFill>
              </a:rPr>
              <a:t>37h=55</a:t>
            </a:r>
            <a:r>
              <a:rPr lang="zh-CN" altLang="en-US" sz="1400" b="1" dirty="0"/>
              <a:t>），以及程序运行的总周期数、无条件分支数、条件分支成功数</a:t>
            </a:r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9B71F4-D9CE-4F56-B5BE-D079DC6A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0" y="5016886"/>
            <a:ext cx="1866996" cy="17971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481DF4-B268-436A-85FD-9E357413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105" y="239921"/>
            <a:ext cx="1513295" cy="12381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4F5549-2E5B-4100-A545-718F06055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67" y="5187989"/>
            <a:ext cx="1117657" cy="95254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BA8DE0-9232-41EA-8624-223AB01BC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459" y="5146118"/>
            <a:ext cx="1466925" cy="10097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E72BCA8-F5F5-40ED-B58F-A42C70E7E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758" y="5133592"/>
            <a:ext cx="1582595" cy="1009412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8E5A023-6953-4142-AC6E-719DADC925B1}"/>
              </a:ext>
            </a:extLst>
          </p:cNvPr>
          <p:cNvCxnSpPr>
            <a:cxnSpLocks/>
          </p:cNvCxnSpPr>
          <p:nvPr/>
        </p:nvCxnSpPr>
        <p:spPr>
          <a:xfrm>
            <a:off x="6895578" y="3231715"/>
            <a:ext cx="1972849" cy="1901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20A1419-AB24-43EF-858A-1E3A6EF69318}"/>
              </a:ext>
            </a:extLst>
          </p:cNvPr>
          <p:cNvCxnSpPr>
            <a:cxnSpLocks/>
          </p:cNvCxnSpPr>
          <p:nvPr/>
        </p:nvCxnSpPr>
        <p:spPr>
          <a:xfrm>
            <a:off x="2761989" y="2442575"/>
            <a:ext cx="2060346" cy="2814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45AED94-A6EF-460E-A569-591397527E51}"/>
              </a:ext>
            </a:extLst>
          </p:cNvPr>
          <p:cNvCxnSpPr>
            <a:cxnSpLocks/>
          </p:cNvCxnSpPr>
          <p:nvPr/>
        </p:nvCxnSpPr>
        <p:spPr>
          <a:xfrm flipH="1">
            <a:off x="1541656" y="851770"/>
            <a:ext cx="3794432" cy="4415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42C72FF-C806-40E0-817F-2CBFDC6C0DCF}"/>
              </a:ext>
            </a:extLst>
          </p:cNvPr>
          <p:cNvCxnSpPr>
            <a:cxnSpLocks/>
          </p:cNvCxnSpPr>
          <p:nvPr/>
        </p:nvCxnSpPr>
        <p:spPr>
          <a:xfrm>
            <a:off x="10283868" y="3231715"/>
            <a:ext cx="425885" cy="1647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4765A19-348C-437B-8424-2EB116C3834C}"/>
              </a:ext>
            </a:extLst>
          </p:cNvPr>
          <p:cNvCxnSpPr>
            <a:cxnSpLocks/>
          </p:cNvCxnSpPr>
          <p:nvPr/>
        </p:nvCxnSpPr>
        <p:spPr>
          <a:xfrm flipV="1">
            <a:off x="6984625" y="1290181"/>
            <a:ext cx="4006964" cy="187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DC638B5B-BEFE-2542-23B0-964E34FA2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867" y="4939526"/>
            <a:ext cx="1573786" cy="13554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4E99EA-2246-434D-042F-93F60D717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4428" y="5187989"/>
            <a:ext cx="1500394" cy="109698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D0716EA-EA7D-EAC9-F9F7-4C62B0B2497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12285" y="2367419"/>
            <a:ext cx="1072340" cy="2820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一、验证实验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499"/>
            <a:ext cx="8537532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处理器上运行</a:t>
            </a:r>
            <a:r>
              <a:rPr lang="zh-CN" altLang="en-US" sz="2000" b="1" dirty="0">
                <a:solidFill>
                  <a:srgbClr val="FF0000"/>
                </a:solidFill>
              </a:rPr>
              <a:t>计算费波那契数列</a:t>
            </a:r>
            <a:r>
              <a:rPr lang="zh-CN" altLang="en-US" sz="2000" b="1" dirty="0"/>
              <a:t>程序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第一步：修改前面导出的机器码文件</a:t>
            </a:r>
            <a:r>
              <a:rPr lang="en-US" altLang="zh-CN" sz="1400" b="1" dirty="0" err="1"/>
              <a:t>fib_mips.hex</a:t>
            </a:r>
            <a:r>
              <a:rPr lang="zh-CN" altLang="en-US" sz="1400" b="1" dirty="0"/>
              <a:t>，增加：</a:t>
            </a:r>
            <a:r>
              <a:rPr lang="en-US" altLang="zh-CN" sz="1400" b="1" dirty="0">
                <a:solidFill>
                  <a:srgbClr val="FF0000"/>
                </a:solidFill>
              </a:rPr>
              <a:t>v2.0 raw</a:t>
            </a: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400" b="1" dirty="0"/>
              <a:t>第二步：在单周期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处理器数据通路的指令存储器中装入机器码文件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fib_mips.hex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第三步：设置时钟频率</a:t>
            </a:r>
            <a:r>
              <a:rPr lang="en-US" altLang="zh-CN" sz="1400" b="1" dirty="0"/>
              <a:t>=1KHz</a:t>
            </a:r>
            <a:r>
              <a:rPr lang="zh-CN" altLang="en-US" sz="1400" b="1" dirty="0"/>
              <a:t>，按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启动时钟，程序开始执行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第四步：按</a:t>
            </a:r>
            <a:r>
              <a:rPr lang="zh-CN" altLang="en-US" sz="1400" b="1" dirty="0">
                <a:solidFill>
                  <a:srgbClr val="FF0000"/>
                </a:solidFill>
              </a:rPr>
              <a:t>总复位</a:t>
            </a:r>
            <a:r>
              <a:rPr lang="zh-CN" altLang="en-US" sz="1400" b="1" dirty="0"/>
              <a:t>，程序重新执行；指令存储器中的内容停止滚动后，表示程序执行结束；再按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停止时钟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第五步：此时观察数据存储器中的内容（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号单元开始的</a:t>
            </a:r>
            <a:r>
              <a:rPr lang="en-US" altLang="zh-CN" sz="1400" b="1" dirty="0"/>
              <a:t>11</a:t>
            </a:r>
            <a:r>
              <a:rPr lang="zh-CN" altLang="en-US" sz="1400" b="1" dirty="0"/>
              <a:t>个单元），以及程序运行的总周期数、无条件分支数、条件分支成功数</a:t>
            </a:r>
            <a:endParaRPr lang="en-US" altLang="zh-CN" sz="1400" b="1" dirty="0"/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C6BA4-733E-45C4-86EF-FE0433234218}"/>
              </a:ext>
            </a:extLst>
          </p:cNvPr>
          <p:cNvCxnSpPr>
            <a:cxnSpLocks/>
          </p:cNvCxnSpPr>
          <p:nvPr/>
        </p:nvCxnSpPr>
        <p:spPr>
          <a:xfrm flipV="1">
            <a:off x="7095995" y="713984"/>
            <a:ext cx="3432131" cy="68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59FEA88-7BDC-DC4B-0A53-57C36794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958" y="159666"/>
            <a:ext cx="963151" cy="47109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9EF881-AB2E-1B43-D7E7-F8016BCE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38" y="4397400"/>
            <a:ext cx="2353003" cy="15146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96F08F-4250-B0C9-4988-23A969C4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31" y="4580477"/>
            <a:ext cx="1117657" cy="9525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342DF9-B4D3-BA00-DE1D-A369CA134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04" y="4304094"/>
            <a:ext cx="1829055" cy="13813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BE4A2E-A7B2-00C5-DA0D-5476ED3DB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208" y="6371298"/>
            <a:ext cx="9497750" cy="190527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C27B8A3-4E2B-ECED-DFB5-3C15B8CB4685}"/>
              </a:ext>
            </a:extLst>
          </p:cNvPr>
          <p:cNvCxnSpPr/>
          <p:nvPr/>
        </p:nvCxnSpPr>
        <p:spPr>
          <a:xfrm flipH="1">
            <a:off x="5868444" y="3858016"/>
            <a:ext cx="425885" cy="2392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）要求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800" b="1" dirty="0"/>
              <a:t>请同学们在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实现的单周期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处理器上，运行计算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的机器语言程序，观看数据存储器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号单元的值是不是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？程序运行的总周期数、无条件分支数、条件分支成功数分别是多少？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67737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汇编仿真器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运行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汇编仿真器</a:t>
            </a:r>
            <a:r>
              <a:rPr lang="en-US" altLang="zh-CN" sz="1600" b="1" dirty="0">
                <a:solidFill>
                  <a:srgbClr val="FF0000"/>
                </a:solidFill>
              </a:rPr>
              <a:t>rars1_5.jar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D:\</a:t>
            </a: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\</a:t>
            </a:r>
            <a:r>
              <a:rPr lang="en-US" altLang="zh-CN" sz="1600" b="1" dirty="0" err="1">
                <a:solidFill>
                  <a:srgbClr val="FF0000"/>
                </a:solidFill>
              </a:rPr>
              <a:t>riscv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java -jar rars1_5.jar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8BB96-D335-406C-8134-7EF0DDB5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56" y="4904041"/>
            <a:ext cx="3352972" cy="1816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F78362-9D4B-47D8-A736-39DC37D0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395" y="5035483"/>
            <a:ext cx="2269469" cy="145739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9D5440-4B19-BD87-E277-288FDA9E5CCF}"/>
              </a:ext>
            </a:extLst>
          </p:cNvPr>
          <p:cNvCxnSpPr/>
          <p:nvPr/>
        </p:nvCxnSpPr>
        <p:spPr>
          <a:xfrm>
            <a:off x="3876805" y="3626285"/>
            <a:ext cx="1212851" cy="1077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2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7828E-A64C-41D6-97F9-389ECBEC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402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800" b="1" dirty="0"/>
              <a:t>RISC-V</a:t>
            </a:r>
            <a:r>
              <a:rPr lang="zh-CN" altLang="en-US" sz="1800" b="1" dirty="0"/>
              <a:t>的寄存器：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个寄存器，以及</a:t>
            </a:r>
            <a:r>
              <a:rPr lang="en-US" altLang="zh-CN" sz="1800" b="1" dirty="0"/>
              <a:t>pc</a:t>
            </a:r>
            <a:r>
              <a:rPr lang="zh-CN" altLang="en-US" sz="1800" b="1" dirty="0"/>
              <a:t>，均为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2AF69-DA90-440F-8F4B-A7F5D37C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76" y="324570"/>
            <a:ext cx="3301932" cy="6305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F0449-CDBB-44E5-9241-E61E5CB9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8" y="3169157"/>
            <a:ext cx="5740346" cy="285482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248859-F4DB-46AB-9EDD-723658D39205}"/>
              </a:ext>
            </a:extLst>
          </p:cNvPr>
          <p:cNvCxnSpPr>
            <a:cxnSpLocks/>
          </p:cNvCxnSpPr>
          <p:nvPr/>
        </p:nvCxnSpPr>
        <p:spPr>
          <a:xfrm>
            <a:off x="5073041" y="839244"/>
            <a:ext cx="2962406" cy="5611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C78176-2A51-4611-AC22-41B37A6B61DA}"/>
              </a:ext>
            </a:extLst>
          </p:cNvPr>
          <p:cNvCxnSpPr>
            <a:cxnSpLocks/>
          </p:cNvCxnSpPr>
          <p:nvPr/>
        </p:nvCxnSpPr>
        <p:spPr>
          <a:xfrm>
            <a:off x="3394553" y="895611"/>
            <a:ext cx="4546948" cy="2087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C2C9F7D-2CC0-4FAB-8249-F10A0071AA1C}"/>
              </a:ext>
            </a:extLst>
          </p:cNvPr>
          <p:cNvCxnSpPr/>
          <p:nvPr/>
        </p:nvCxnSpPr>
        <p:spPr>
          <a:xfrm flipH="1">
            <a:off x="2555310" y="944550"/>
            <a:ext cx="613775" cy="2039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4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CE381-85BE-4CDC-B080-FE9C66677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344"/>
            <a:ext cx="10515600" cy="560762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核心指令集</a:t>
            </a:r>
            <a:r>
              <a:rPr lang="en-US" altLang="zh-CN" sz="2000" b="1" dirty="0"/>
              <a:t>RV32I</a:t>
            </a:r>
            <a:r>
              <a:rPr lang="zh-CN" altLang="en-US" sz="2000" b="1" dirty="0"/>
              <a:t>（共</a:t>
            </a:r>
            <a:r>
              <a:rPr lang="en-US" altLang="zh-CN" sz="2000" b="1" dirty="0"/>
              <a:t>47</a:t>
            </a:r>
            <a:r>
              <a:rPr lang="zh-CN" altLang="en-US" sz="2000" b="1" dirty="0"/>
              <a:t>条指令）中最常用的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/>
              <a:t>add rd,rs1,rs2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rs1+rs2-&gt;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；带符号数比较指令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sltu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；无符号数比较指令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ori</a:t>
            </a:r>
            <a:r>
              <a:rPr lang="en-US" altLang="zh-CN" sz="1800" b="1" dirty="0"/>
              <a:t> rd,rs1,imm12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 </a:t>
            </a:r>
            <a:r>
              <a:rPr lang="zh-CN" altLang="en-US" sz="1800" b="1" dirty="0"/>
              <a:t>或 </a:t>
            </a:r>
            <a:r>
              <a:rPr lang="en-US" altLang="zh-CN" sz="1800" b="1" dirty="0"/>
              <a:t>imm12 -&gt;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lw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M[rs1+imm12]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lui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imm20 -&gt;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sw</a:t>
            </a:r>
            <a:r>
              <a:rPr lang="en-US" altLang="zh-CN" sz="1800" b="1" dirty="0"/>
              <a:t> rs2,rs1,imm12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rs2 -&gt; M[rs1+imm12]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beq</a:t>
            </a:r>
            <a:r>
              <a:rPr lang="en-US" altLang="zh-CN" sz="1800" b="1" dirty="0"/>
              <a:t> rs1,rs2,imm12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if rs1=rs2     then     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imm12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jal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imm20</a:t>
            </a:r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231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28B16-3DBE-4B7E-8583-4A1859FF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利用前面的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9</a:t>
            </a:r>
            <a:r>
              <a:rPr lang="zh-CN" altLang="en-US" sz="1600" b="1" dirty="0">
                <a:solidFill>
                  <a:srgbClr val="FF0000"/>
                </a:solidFill>
              </a:rPr>
              <a:t>条指令</a:t>
            </a:r>
            <a:r>
              <a:rPr lang="zh-CN" altLang="en-US" sz="1600" b="1" dirty="0"/>
              <a:t>，编写一个计算 </a:t>
            </a:r>
            <a:r>
              <a:rPr lang="en-US" altLang="zh-CN" sz="1600" b="1" dirty="0"/>
              <a:t>1+2+…+n </a:t>
            </a:r>
            <a:r>
              <a:rPr lang="zh-CN" altLang="en-US" sz="1600" b="1" dirty="0"/>
              <a:t>的累加和程序，结果保存到数据存储器地址为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的存储单元中；该程序的汇编代码如下（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 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DC457-7180-CC64-C471-B5F64636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17" y="2203162"/>
            <a:ext cx="7562424" cy="43103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80365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汇编仿真器的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数据段</a:t>
            </a:r>
            <a:r>
              <a:rPr lang="zh-CN" altLang="en-US" sz="1800" b="1" dirty="0"/>
              <a:t>的开始地址设置为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80CEB9-B014-6FDE-6B8A-AA6EAD8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41" y="2229632"/>
            <a:ext cx="3243865" cy="3359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1410CA-A9E8-E1FB-1580-05AE7E9F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2229632"/>
            <a:ext cx="3022606" cy="326863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9B5B3-9F84-61A5-DD6E-C87565D8E233}"/>
              </a:ext>
            </a:extLst>
          </p:cNvPr>
          <p:cNvCxnSpPr/>
          <p:nvPr/>
        </p:nvCxnSpPr>
        <p:spPr>
          <a:xfrm>
            <a:off x="7398757" y="395822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1FA454-300A-29E5-BDFE-14509C4E7F79}"/>
              </a:ext>
            </a:extLst>
          </p:cNvPr>
          <p:cNvCxnSpPr/>
          <p:nvPr/>
        </p:nvCxnSpPr>
        <p:spPr>
          <a:xfrm>
            <a:off x="2491635" y="540661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09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88877-D813-43B3-87D2-BCB325E58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9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中打开“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File -&gt; Open</a:t>
            </a:r>
            <a:endParaRPr lang="zh-CN" altLang="en-US" sz="1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D32351-21E3-4802-88CE-D6518832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04" y="755947"/>
            <a:ext cx="1828260" cy="119049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4E34F6-8A83-481D-869B-FB99E033FEB2}"/>
              </a:ext>
            </a:extLst>
          </p:cNvPr>
          <p:cNvCxnSpPr/>
          <p:nvPr/>
        </p:nvCxnSpPr>
        <p:spPr>
          <a:xfrm>
            <a:off x="2932981" y="1178943"/>
            <a:ext cx="2202823" cy="586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992815C-0D81-714A-D5A0-6857CF1C62DD}"/>
              </a:ext>
            </a:extLst>
          </p:cNvPr>
          <p:cNvCxnSpPr/>
          <p:nvPr/>
        </p:nvCxnSpPr>
        <p:spPr>
          <a:xfrm>
            <a:off x="2173857" y="1529751"/>
            <a:ext cx="1420483" cy="2731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428DE0A-B71E-8FBD-BE9D-B0E9C5A9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41" y="3076555"/>
            <a:ext cx="6523973" cy="33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F7970-EA0F-41D6-A708-4461B6D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211"/>
            <a:ext cx="10515600" cy="4351338"/>
          </a:xfrm>
        </p:spPr>
        <p:txBody>
          <a:bodyPr/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中汇编“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Run -&gt;</a:t>
            </a:r>
            <a:r>
              <a:rPr lang="en-US" altLang="zh-CN" sz="1600" b="1" dirty="0">
                <a:solidFill>
                  <a:srgbClr val="FF0000"/>
                </a:solidFill>
              </a:rPr>
              <a:t> Assemble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左下角窗口中显示汇编成功！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以下为汇编后的机器码：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3080A-A484-4570-AD9A-C43BAE10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3" y="1751515"/>
            <a:ext cx="4169074" cy="124038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D0FC24-97A7-41CE-9295-535E61BB8988}"/>
              </a:ext>
            </a:extLst>
          </p:cNvPr>
          <p:cNvCxnSpPr/>
          <p:nvPr/>
        </p:nvCxnSpPr>
        <p:spPr>
          <a:xfrm>
            <a:off x="3450566" y="3145766"/>
            <a:ext cx="908649" cy="1575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0B801D-B885-40E3-85B2-0103525CA7E8}"/>
              </a:ext>
            </a:extLst>
          </p:cNvPr>
          <p:cNvCxnSpPr>
            <a:cxnSpLocks/>
          </p:cNvCxnSpPr>
          <p:nvPr/>
        </p:nvCxnSpPr>
        <p:spPr>
          <a:xfrm>
            <a:off x="4209691" y="2162354"/>
            <a:ext cx="1949569" cy="67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476E926-1901-455A-803B-FC0AA5D9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49" y="290844"/>
            <a:ext cx="2379411" cy="79608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C9D64F6-F07B-42AA-9369-6BF57F98B6D9}"/>
              </a:ext>
            </a:extLst>
          </p:cNvPr>
          <p:cNvCxnSpPr/>
          <p:nvPr/>
        </p:nvCxnSpPr>
        <p:spPr>
          <a:xfrm flipV="1">
            <a:off x="3306792" y="948906"/>
            <a:ext cx="2789208" cy="350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D04743-D958-F2F5-BE53-08C56E8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03" y="4185449"/>
            <a:ext cx="601111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8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02267-2A17-4CAF-A18A-ECF5C4824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6634"/>
            <a:ext cx="10515600" cy="536032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在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中</a:t>
            </a:r>
            <a:r>
              <a:rPr lang="zh-CN" altLang="en-US" sz="1800" b="1" dirty="0">
                <a:solidFill>
                  <a:srgbClr val="FF0000"/>
                </a:solidFill>
              </a:rPr>
              <a:t>运行</a:t>
            </a:r>
            <a:r>
              <a:rPr lang="zh-CN" altLang="en-US" sz="1800" b="1" dirty="0"/>
              <a:t>“</a:t>
            </a:r>
            <a:r>
              <a:rPr lang="en-US" altLang="zh-CN" sz="1800" b="1" dirty="0"/>
              <a:t>sum_riscv.asm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en-US" altLang="zh-CN" sz="1400" b="1" dirty="0"/>
              <a:t>Run -&gt; Reset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在最后一条指令上设置断点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Run -&gt; Go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运行结束后，程序将停在断点处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此时可以看到程序运行的结果在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号存储单元中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结果 </a:t>
            </a:r>
            <a:r>
              <a:rPr lang="en-US" altLang="zh-CN" sz="1400" b="1" dirty="0"/>
              <a:t>= 37h = 55 = 1+2+3+…+10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endParaRPr lang="zh-CN" altLang="en-US" sz="1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CB0F5D-A5B0-4598-9E99-E1B13EE9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62" y="144351"/>
            <a:ext cx="1445971" cy="151071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782BB1-CB20-4FDA-A607-802AC26D447F}"/>
              </a:ext>
            </a:extLst>
          </p:cNvPr>
          <p:cNvCxnSpPr/>
          <p:nvPr/>
        </p:nvCxnSpPr>
        <p:spPr>
          <a:xfrm>
            <a:off x="2794958" y="1259622"/>
            <a:ext cx="3191774" cy="7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C4EC5C0-9FE1-43B7-BFE3-6E608FD477E2}"/>
              </a:ext>
            </a:extLst>
          </p:cNvPr>
          <p:cNvCxnSpPr>
            <a:cxnSpLocks/>
          </p:cNvCxnSpPr>
          <p:nvPr/>
        </p:nvCxnSpPr>
        <p:spPr>
          <a:xfrm flipV="1">
            <a:off x="2567836" y="705673"/>
            <a:ext cx="3453402" cy="2050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C673E9-7D00-0FC3-80A8-15403F25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05" y="5874656"/>
            <a:ext cx="4067743" cy="66684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938C78-A6D4-1E16-F453-DAF4DBF6961F}"/>
              </a:ext>
            </a:extLst>
          </p:cNvPr>
          <p:cNvCxnSpPr>
            <a:cxnSpLocks/>
          </p:cNvCxnSpPr>
          <p:nvPr/>
        </p:nvCxnSpPr>
        <p:spPr>
          <a:xfrm>
            <a:off x="4553211" y="4459266"/>
            <a:ext cx="269310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A5DB823-D468-5997-861F-F9852EBA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41" y="2022953"/>
            <a:ext cx="3722946" cy="21159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98E8ED-92C4-FB70-656B-98CB96F7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068" y="4944649"/>
            <a:ext cx="3196083" cy="1752844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26E28A-C12E-D1E0-C109-ABEE74AECA02}"/>
              </a:ext>
            </a:extLst>
          </p:cNvPr>
          <p:cNvCxnSpPr>
            <a:cxnSpLocks/>
          </p:cNvCxnSpPr>
          <p:nvPr/>
        </p:nvCxnSpPr>
        <p:spPr>
          <a:xfrm>
            <a:off x="3826701" y="2022953"/>
            <a:ext cx="4089748" cy="2016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87CE8D-A8AD-E1DD-AA37-1829B8D1E1CF}"/>
              </a:ext>
            </a:extLst>
          </p:cNvPr>
          <p:cNvCxnSpPr>
            <a:cxnSpLocks/>
          </p:cNvCxnSpPr>
          <p:nvPr/>
        </p:nvCxnSpPr>
        <p:spPr>
          <a:xfrm>
            <a:off x="4183693" y="3638811"/>
            <a:ext cx="3974024" cy="2981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0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MIPS</a:t>
            </a:r>
            <a:r>
              <a:rPr lang="zh-CN" altLang="en-US" b="1" dirty="0"/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汇编仿真器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下载“</a:t>
            </a:r>
            <a:r>
              <a:rPr lang="zh-CN" altLang="en-US" sz="1600" b="1" dirty="0">
                <a:solidFill>
                  <a:srgbClr val="FF0000"/>
                </a:solidFill>
              </a:rPr>
              <a:t>第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次实验程序</a:t>
            </a:r>
            <a:r>
              <a:rPr lang="en-US" altLang="zh-CN" sz="1600" b="1" dirty="0">
                <a:solidFill>
                  <a:srgbClr val="FF0000"/>
                </a:solidFill>
              </a:rPr>
              <a:t>.zip</a:t>
            </a:r>
            <a:r>
              <a:rPr lang="zh-CN" altLang="en-US" sz="1600" b="1" dirty="0"/>
              <a:t>”，将解压后的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个目录拷贝到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盘的根目录中（或其它盘的根目录中）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查看电脑上是否已有</a:t>
            </a:r>
            <a:r>
              <a:rPr lang="en-US" altLang="zh-CN" sz="1600" b="1" dirty="0"/>
              <a:t>JDK</a:t>
            </a:r>
            <a:r>
              <a:rPr lang="zh-CN" altLang="en-US" sz="1600" b="1" dirty="0"/>
              <a:t>？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java -version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如果没有，下载并运行“</a:t>
            </a:r>
            <a:r>
              <a:rPr lang="en-US" altLang="zh-CN" sz="1600" b="1" dirty="0"/>
              <a:t>jdk-8u121-windows-x64.exe</a:t>
            </a:r>
            <a:r>
              <a:rPr lang="zh-CN" altLang="en-US" sz="1600" b="1" dirty="0"/>
              <a:t>”，安装</a:t>
            </a:r>
            <a:r>
              <a:rPr lang="en-US" altLang="zh-CN" sz="1600" b="1" dirty="0"/>
              <a:t>JDK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运行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汇编仿真器</a:t>
            </a:r>
            <a:r>
              <a:rPr lang="en-US" altLang="zh-CN" sz="1600" b="1" dirty="0"/>
              <a:t>Mars4_5.jar</a:t>
            </a:r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D:\ </a:t>
            </a: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\</a:t>
            </a:r>
            <a:r>
              <a:rPr lang="en-US" altLang="zh-CN" sz="1600" b="1" dirty="0" err="1">
                <a:solidFill>
                  <a:srgbClr val="FF0000"/>
                </a:solidFill>
              </a:rPr>
              <a:t>mips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java -jar Mars4_5.jar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13B3C-BA0F-451C-923D-BBEF0398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88" y="2926886"/>
            <a:ext cx="3152564" cy="1155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04581D-40C8-4F45-9608-221D987F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066" y="5166986"/>
            <a:ext cx="1945744" cy="1259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84FA64-945D-43CC-938C-3D5CF01B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39" y="5188974"/>
            <a:ext cx="2107731" cy="134729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4EF455F-086F-4AED-A8B6-2EE922557530}"/>
              </a:ext>
            </a:extLst>
          </p:cNvPr>
          <p:cNvCxnSpPr/>
          <p:nvPr/>
        </p:nvCxnSpPr>
        <p:spPr>
          <a:xfrm flipV="1">
            <a:off x="4559474" y="3356975"/>
            <a:ext cx="3244241" cy="72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078602C-5142-4AAE-B6FB-0ED18A13403E}"/>
              </a:ext>
            </a:extLst>
          </p:cNvPr>
          <p:cNvCxnSpPr>
            <a:cxnSpLocks/>
          </p:cNvCxnSpPr>
          <p:nvPr/>
        </p:nvCxnSpPr>
        <p:spPr>
          <a:xfrm>
            <a:off x="4233797" y="5787025"/>
            <a:ext cx="3068877" cy="16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3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04561-E0B2-4188-8D93-F6C9AD97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0370"/>
            <a:ext cx="10515600" cy="5446593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将汇编后的机器码，导出到一个文本文件中：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File -&gt; Dump Memory To File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设置对话框中的“</a:t>
            </a:r>
            <a:r>
              <a:rPr lang="en-US" altLang="zh-CN" sz="1400" b="1" dirty="0"/>
              <a:t>Dump Format</a:t>
            </a:r>
            <a:r>
              <a:rPr lang="zh-CN" altLang="en-US" sz="1400" b="1" dirty="0"/>
              <a:t>”为“</a:t>
            </a:r>
            <a:r>
              <a:rPr lang="en-US" altLang="zh-CN" sz="1400" b="1" dirty="0"/>
              <a:t>Hexadecimal Text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点击“</a:t>
            </a:r>
            <a:r>
              <a:rPr lang="en-US" altLang="zh-CN" sz="1400" b="1" dirty="0"/>
              <a:t>Dump To File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输入文件名：</a:t>
            </a:r>
            <a:r>
              <a:rPr lang="en-US" altLang="zh-CN" sz="1400" b="1" dirty="0" err="1">
                <a:solidFill>
                  <a:srgbClr val="FF0000"/>
                </a:solidFill>
              </a:rPr>
              <a:t>sum_riscv.hex</a:t>
            </a:r>
            <a:r>
              <a:rPr lang="zh-CN" altLang="en-US" sz="1400" b="1" dirty="0"/>
              <a:t>，保存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A668D-1A33-4823-A232-B0B1880B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94" y="170775"/>
            <a:ext cx="1085906" cy="1733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45BEE9-9417-4313-BC0D-2CB5C24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322" y="1791990"/>
            <a:ext cx="2940201" cy="105415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B4337B7-F9EC-4126-9A15-96A478D8FC31}"/>
              </a:ext>
            </a:extLst>
          </p:cNvPr>
          <p:cNvCxnSpPr/>
          <p:nvPr/>
        </p:nvCxnSpPr>
        <p:spPr>
          <a:xfrm>
            <a:off x="4123426" y="1431985"/>
            <a:ext cx="2936368" cy="23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E738615-C58F-4FA6-BE7A-0C537BDB8F32}"/>
              </a:ext>
            </a:extLst>
          </p:cNvPr>
          <p:cNvCxnSpPr/>
          <p:nvPr/>
        </p:nvCxnSpPr>
        <p:spPr>
          <a:xfrm>
            <a:off x="5975230" y="1979369"/>
            <a:ext cx="4462732" cy="428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AB39BE-EC01-4BA7-81F5-EEA19BADDF6B}"/>
              </a:ext>
            </a:extLst>
          </p:cNvPr>
          <p:cNvCxnSpPr/>
          <p:nvPr/>
        </p:nvCxnSpPr>
        <p:spPr>
          <a:xfrm>
            <a:off x="3306792" y="2429268"/>
            <a:ext cx="5972004" cy="300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EE7BBB6-8574-4A0B-8925-A8EFA6D824B4}"/>
              </a:ext>
            </a:extLst>
          </p:cNvPr>
          <p:cNvCxnSpPr>
            <a:cxnSpLocks/>
          </p:cNvCxnSpPr>
          <p:nvPr/>
        </p:nvCxnSpPr>
        <p:spPr>
          <a:xfrm flipH="1">
            <a:off x="1764983" y="3250362"/>
            <a:ext cx="644662" cy="638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5CCA9F3-0854-F651-BEEE-156D0FB9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23" y="4022059"/>
            <a:ext cx="1428351" cy="2535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E1E056-E516-31E9-BA19-F5E03ECA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48" y="4033539"/>
            <a:ext cx="6011114" cy="21434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983A982-26C2-D77A-C77F-E38DBAFB94B5}"/>
              </a:ext>
            </a:extLst>
          </p:cNvPr>
          <p:cNvSpPr/>
          <p:nvPr/>
        </p:nvSpPr>
        <p:spPr>
          <a:xfrm>
            <a:off x="6175332" y="4359058"/>
            <a:ext cx="682668" cy="176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，在数学上，斐波那契数列通常以递推的方法定义：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fib_riscv.asm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riscv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*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RARS 1.5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fib_riscv.hex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E00491-7B95-EFF4-F145-B3E738E7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853"/>
            <a:ext cx="12192000" cy="248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6B50DF-7265-0B19-8F93-AFF2635F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13" y="3088620"/>
            <a:ext cx="2948485" cy="22754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DE8470-0BA8-93D7-7F4B-44131067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78" y="2073057"/>
            <a:ext cx="759004" cy="35199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A037F8-A832-41C4-52C7-BDE6EE0404B3}"/>
              </a:ext>
            </a:extLst>
          </p:cNvPr>
          <p:cNvSpPr txBox="1"/>
          <p:nvPr/>
        </p:nvSpPr>
        <p:spPr>
          <a:xfrm>
            <a:off x="6231698" y="5426608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3646213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76F2A-AC57-B044-41C7-75E650F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14" y="0"/>
            <a:ext cx="888651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2067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11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）要求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800" b="1" dirty="0"/>
              <a:t>请同学们修改</a:t>
            </a:r>
            <a:r>
              <a:rPr lang="en-US" altLang="zh-CN" sz="18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800" b="1" dirty="0"/>
              <a:t>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>
                <a:solidFill>
                  <a:srgbClr val="FF0000"/>
                </a:solidFill>
              </a:rPr>
              <a:t>，</a:t>
            </a:r>
            <a:r>
              <a:rPr lang="zh-CN" altLang="en-US" sz="1800" b="1" dirty="0"/>
              <a:t>然后在</a:t>
            </a:r>
            <a:r>
              <a:rPr lang="en-US" altLang="zh-CN" sz="1800" b="1" dirty="0"/>
              <a:t>RARS 1.5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sum100_riscv.hex</a:t>
            </a:r>
            <a:r>
              <a:rPr lang="zh-CN" altLang="en-US" sz="1800" b="1" dirty="0"/>
              <a:t>文件中。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5439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4</a:t>
            </a:r>
            <a:r>
              <a:rPr lang="zh-CN" altLang="en-US" b="1" dirty="0"/>
              <a:t>、在</a:t>
            </a:r>
            <a:r>
              <a:rPr lang="en-US" altLang="zh-CN" b="1" dirty="0"/>
              <a:t>Logisim</a:t>
            </a:r>
            <a:r>
              <a:rPr lang="zh-CN" altLang="en-US" b="1" dirty="0"/>
              <a:t>上运行</a:t>
            </a:r>
            <a:r>
              <a:rPr lang="en-US" altLang="zh-CN" b="1" dirty="0"/>
              <a:t>RISC-V</a:t>
            </a:r>
            <a:r>
              <a:rPr lang="zh-CN" altLang="en-US" sz="4400" b="1" dirty="0"/>
              <a:t>程序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处理器能够运行以下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CC1E38-33A9-1A73-2705-444289AB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59" y="2793663"/>
            <a:ext cx="6408338" cy="389207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88776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40C47-CD29-4975-8F80-4222D1CF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11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</a:t>
            </a:r>
            <a:r>
              <a:rPr lang="en-US" altLang="zh-CN" sz="20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endParaRPr lang="zh-CN" altLang="zh-CN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68C5A-3D59-413F-C9EF-15466EF8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64" y="1206158"/>
            <a:ext cx="6706365" cy="54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41C97-217F-E672-ECAA-F48E63A5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7" y="0"/>
            <a:ext cx="376838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AFC9A2-DBCD-2B04-3344-4F67A108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79" y="0"/>
            <a:ext cx="3242641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01D191-C2DD-80C0-A5BB-A8B60FF1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233" y="2295995"/>
            <a:ext cx="3745071" cy="287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6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2575BC-DEEB-0861-8B90-504A6017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74" y="0"/>
            <a:ext cx="9182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1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DEC875-727F-037D-B69E-0948CBE2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7" y="958242"/>
            <a:ext cx="3700931" cy="4597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A413C7-5785-E74C-4105-70C05A66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93" y="958242"/>
            <a:ext cx="5273220" cy="52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2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25CD9F-2BF8-D3E8-1C1E-5C690D53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1" y="782877"/>
            <a:ext cx="5832869" cy="49728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A06A4D-B459-450F-6D52-FCCA7639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52" y="3081034"/>
            <a:ext cx="3416994" cy="3589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E7E053-B862-5C48-EF0B-AEC0EB70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4" y="187892"/>
            <a:ext cx="4390071" cy="25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DA684E-48B1-40DD-BB1A-51263711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26" y="1607949"/>
            <a:ext cx="5334274" cy="479449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01FA00-2633-486D-8E12-D9B6D8FD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个寄存器，以及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hi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lo</a:t>
            </a:r>
            <a:r>
              <a:rPr lang="zh-CN" altLang="en-US" sz="2000" b="1" dirty="0"/>
              <a:t>寄存器，均为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位寄存器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418B6A-EC5B-46F8-BEDB-921E0467BC78}"/>
              </a:ext>
            </a:extLst>
          </p:cNvPr>
          <p:cNvGrpSpPr/>
          <p:nvPr/>
        </p:nvGrpSpPr>
        <p:grpSpPr>
          <a:xfrm>
            <a:off x="540319" y="2464661"/>
            <a:ext cx="4184688" cy="3668768"/>
            <a:chOff x="540319" y="1976147"/>
            <a:chExt cx="4184688" cy="36687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E69808A-2C98-47EE-B037-61CBCC59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1226DB-0E60-47A7-8969-D19D22BFA650}"/>
                </a:ext>
              </a:extLst>
            </p:cNvPr>
            <p:cNvSpPr txBox="1"/>
            <p:nvPr/>
          </p:nvSpPr>
          <p:spPr>
            <a:xfrm>
              <a:off x="1336519" y="1976147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09A67-E38A-465F-840D-7DE94C0B614C}"/>
              </a:ext>
            </a:extLst>
          </p:cNvPr>
          <p:cNvCxnSpPr/>
          <p:nvPr/>
        </p:nvCxnSpPr>
        <p:spPr>
          <a:xfrm>
            <a:off x="3062614" y="720247"/>
            <a:ext cx="5079304" cy="3494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5EE4523-CF97-40A1-99CF-506ED035D618}"/>
              </a:ext>
            </a:extLst>
          </p:cNvPr>
          <p:cNvCxnSpPr>
            <a:cxnSpLocks/>
          </p:cNvCxnSpPr>
          <p:nvPr/>
        </p:nvCxnSpPr>
        <p:spPr>
          <a:xfrm>
            <a:off x="5351609" y="720247"/>
            <a:ext cx="2790309" cy="5486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57945D-61F7-48D6-9515-84FC2B21040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533525" y="738267"/>
            <a:ext cx="0" cy="172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95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B49211-4BC2-C38E-FD69-844DA515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9" y="0"/>
            <a:ext cx="570818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31FD94-751C-04BE-8E82-EB276168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170" y="2091845"/>
            <a:ext cx="3424311" cy="28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24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67"/>
            <a:ext cx="10515600" cy="504489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处理器上运行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的程序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第一步：修改前面导出的机器码文件</a:t>
            </a:r>
            <a:r>
              <a:rPr lang="en-US" altLang="zh-CN" sz="1400" b="1" dirty="0" err="1"/>
              <a:t>sum_riscv.hex</a:t>
            </a:r>
            <a:r>
              <a:rPr lang="zh-CN" altLang="en-US" sz="1400" b="1" dirty="0"/>
              <a:t>，增加：</a:t>
            </a:r>
            <a:r>
              <a:rPr lang="en-US" altLang="zh-CN" sz="1400" b="1" dirty="0">
                <a:solidFill>
                  <a:srgbClr val="FF0000"/>
                </a:solidFill>
              </a:rPr>
              <a:t>v2.0 raw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第二步：在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中打开设计文件“</a:t>
            </a:r>
            <a:r>
              <a:rPr lang="zh-CN" altLang="en-US" sz="1400" b="1" dirty="0">
                <a:solidFill>
                  <a:srgbClr val="FF0000"/>
                </a:solidFill>
              </a:rPr>
              <a:t>单周期</a:t>
            </a:r>
            <a:r>
              <a:rPr lang="en-US" altLang="zh-CN" sz="1400" b="1" dirty="0">
                <a:solidFill>
                  <a:srgbClr val="FF0000"/>
                </a:solidFill>
              </a:rPr>
              <a:t>RISC-V</a:t>
            </a:r>
            <a:r>
              <a:rPr lang="zh-CN" altLang="en-US" sz="1400" b="1" dirty="0">
                <a:solidFill>
                  <a:srgbClr val="FF0000"/>
                </a:solidFill>
              </a:rPr>
              <a:t>处理器</a:t>
            </a:r>
            <a:r>
              <a:rPr lang="en-US" altLang="zh-CN" sz="1400" b="1" dirty="0">
                <a:solidFill>
                  <a:srgbClr val="FF0000"/>
                </a:solidFill>
              </a:rPr>
              <a:t>.circ</a:t>
            </a:r>
            <a:r>
              <a:rPr lang="zh-CN" altLang="en-US" sz="1400" b="1" dirty="0"/>
              <a:t>”（位于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riscv</a:t>
            </a:r>
            <a:r>
              <a:rPr lang="zh-CN" altLang="en-US" sz="1400" b="1" dirty="0"/>
              <a:t>目录中）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第三步：按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Ctrl+R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第四步：在单周期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处理器数据通路的指令存储器中装入机器码文件</a:t>
            </a:r>
            <a:r>
              <a:rPr lang="en-US" altLang="zh-CN" sz="1400" b="1" dirty="0" err="1">
                <a:solidFill>
                  <a:srgbClr val="FF0000"/>
                </a:solidFill>
              </a:rPr>
              <a:t>sum_riscv.hex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第五步：设置时钟频率</a:t>
            </a:r>
            <a:r>
              <a:rPr lang="en-US" altLang="zh-CN" sz="1400" b="1" dirty="0"/>
              <a:t>=1KHz</a:t>
            </a:r>
            <a:r>
              <a:rPr lang="zh-CN" altLang="en-US" sz="1400" b="1" dirty="0"/>
              <a:t>，按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启动时钟，程序开始执行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第六步：指令存储器停止滚动后，表示程序执行结束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第七步：再按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停止时钟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第八步：此时观察数据存储器第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号单元的值（累加和，正确值为</a:t>
            </a:r>
            <a:r>
              <a:rPr lang="en-US" altLang="zh-CN" sz="1400" b="1" dirty="0">
                <a:solidFill>
                  <a:srgbClr val="FF0000"/>
                </a:solidFill>
              </a:rPr>
              <a:t>37h=55</a:t>
            </a:r>
            <a:r>
              <a:rPr lang="zh-CN" altLang="en-US" sz="1400" b="1" dirty="0"/>
              <a:t>）</a:t>
            </a:r>
            <a:endParaRPr lang="en-US" altLang="zh-CN" sz="1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C6BA4-733E-45C4-86EF-FE0433234218}"/>
              </a:ext>
            </a:extLst>
          </p:cNvPr>
          <p:cNvCxnSpPr>
            <a:cxnSpLocks/>
          </p:cNvCxnSpPr>
          <p:nvPr/>
        </p:nvCxnSpPr>
        <p:spPr>
          <a:xfrm flipV="1">
            <a:off x="7152362" y="883085"/>
            <a:ext cx="3125243" cy="129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9EB8D6C-BC64-4D30-E8E4-B6683AE0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49" y="271445"/>
            <a:ext cx="1183141" cy="31575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E4ECD5-1D2A-92A5-A9B3-588A8E09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030" y="4178978"/>
            <a:ext cx="1924415" cy="14791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0C4179-158D-D0C4-E805-783E5B30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553" y="5038438"/>
            <a:ext cx="2249119" cy="15079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3077BC-9367-38C0-9A87-02F84AA0C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190" y="5658137"/>
            <a:ext cx="2131812" cy="351265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A9CA55-CC9B-114F-9A46-F69AB756B94B}"/>
              </a:ext>
            </a:extLst>
          </p:cNvPr>
          <p:cNvCxnSpPr/>
          <p:nvPr/>
        </p:nvCxnSpPr>
        <p:spPr>
          <a:xfrm>
            <a:off x="8054236" y="2736937"/>
            <a:ext cx="1486794" cy="1747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236B43-FF42-C71E-AF05-AE2E604282C2}"/>
              </a:ext>
            </a:extLst>
          </p:cNvPr>
          <p:cNvCxnSpPr/>
          <p:nvPr/>
        </p:nvCxnSpPr>
        <p:spPr>
          <a:xfrm>
            <a:off x="4114800" y="3695178"/>
            <a:ext cx="1665962" cy="159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D4373F8-73FD-7130-3309-8DD8FB7A8B81}"/>
              </a:ext>
            </a:extLst>
          </p:cNvPr>
          <p:cNvCxnSpPr/>
          <p:nvPr/>
        </p:nvCxnSpPr>
        <p:spPr>
          <a:xfrm flipH="1">
            <a:off x="3006247" y="4772416"/>
            <a:ext cx="1035646" cy="820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88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0CA8-0905-4ABF-8027-6F54E4BC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817"/>
            <a:ext cx="10515600" cy="504489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Logisim</a:t>
            </a:r>
            <a:r>
              <a:rPr lang="zh-CN" altLang="en-US" sz="2000" b="1" dirty="0"/>
              <a:t>实现的单周期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处理器上运行计算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的程序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第一步：修改前面导出的机器码文件</a:t>
            </a:r>
            <a:r>
              <a:rPr lang="en-US" altLang="zh-CN" sz="1400" b="1" dirty="0" err="1"/>
              <a:t>fib_riscv.hex</a:t>
            </a:r>
            <a:r>
              <a:rPr lang="zh-CN" altLang="en-US" sz="1400" b="1" dirty="0"/>
              <a:t>，增加：</a:t>
            </a:r>
            <a:r>
              <a:rPr lang="en-US" altLang="zh-CN" sz="1400" b="1" dirty="0">
                <a:solidFill>
                  <a:srgbClr val="FF0000"/>
                </a:solidFill>
              </a:rPr>
              <a:t>v2.0 raw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第二步：在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中按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Ctrl+R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第三步：在指令存储器中装入机器码文件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fib_riscv.hex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第四步：设置时钟频率</a:t>
            </a:r>
            <a:r>
              <a:rPr lang="en-US" altLang="zh-CN" sz="1400" b="1" dirty="0"/>
              <a:t>=1KHz</a:t>
            </a:r>
            <a:r>
              <a:rPr lang="zh-CN" altLang="en-US" sz="1400" b="1" dirty="0"/>
              <a:t>，按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启动时钟，程序开始执行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第五步：指令存储器停止滚动后，表示程序执行结束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第六步：再按</a:t>
            </a:r>
            <a:r>
              <a:rPr lang="en-US" altLang="zh-CN" sz="1400" b="1" dirty="0" err="1">
                <a:solidFill>
                  <a:srgbClr val="FF0000"/>
                </a:solidFill>
              </a:rPr>
              <a:t>Ctrl+K</a:t>
            </a:r>
            <a:r>
              <a:rPr lang="zh-CN" altLang="en-US" sz="1400" b="1" dirty="0"/>
              <a:t>停止时钟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第七步：此时观察数据存储器中的内容（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号单元开始）</a:t>
            </a:r>
            <a:endParaRPr lang="en-US" altLang="zh-CN" sz="1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C6BA4-733E-45C4-86EF-FE0433234218}"/>
              </a:ext>
            </a:extLst>
          </p:cNvPr>
          <p:cNvCxnSpPr>
            <a:cxnSpLocks/>
          </p:cNvCxnSpPr>
          <p:nvPr/>
        </p:nvCxnSpPr>
        <p:spPr>
          <a:xfrm flipV="1">
            <a:off x="7020838" y="662313"/>
            <a:ext cx="3620022" cy="602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A9CA55-CC9B-114F-9A46-F69AB756B9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18548" y="2377971"/>
            <a:ext cx="2018052" cy="452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236B43-FF42-C71E-AF05-AE2E604282C2}"/>
              </a:ext>
            </a:extLst>
          </p:cNvPr>
          <p:cNvCxnSpPr>
            <a:cxnSpLocks/>
          </p:cNvCxnSpPr>
          <p:nvPr/>
        </p:nvCxnSpPr>
        <p:spPr>
          <a:xfrm>
            <a:off x="5768236" y="3429000"/>
            <a:ext cx="796974" cy="1503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D4373F8-73FD-7130-3309-8DD8FB7A8B81}"/>
              </a:ext>
            </a:extLst>
          </p:cNvPr>
          <p:cNvCxnSpPr>
            <a:cxnSpLocks/>
          </p:cNvCxnSpPr>
          <p:nvPr/>
        </p:nvCxnSpPr>
        <p:spPr>
          <a:xfrm flipH="1">
            <a:off x="3325660" y="4684734"/>
            <a:ext cx="908137" cy="146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A84783F-47EF-3D2E-A3D7-F9683F0A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120" y="222525"/>
            <a:ext cx="756926" cy="36780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71F17B-666D-65A2-992E-31232145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00" y="2082464"/>
            <a:ext cx="1955993" cy="14953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2E8442-034C-5262-7BF0-84E48222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19" y="4403243"/>
            <a:ext cx="2173700" cy="15215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D29F2AC-9B6F-51C3-0DF8-55C907F85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03" y="6256794"/>
            <a:ext cx="9621593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4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）要求</a:t>
            </a:r>
            <a:endParaRPr lang="en-US" altLang="zh-CN" sz="2000" b="1" dirty="0"/>
          </a:p>
          <a:p>
            <a:endParaRPr lang="en-US" altLang="zh-CN" sz="1800" b="1" dirty="0"/>
          </a:p>
          <a:p>
            <a:pPr lvl="1"/>
            <a:r>
              <a:rPr lang="zh-CN" altLang="en-US" sz="1800" b="1" dirty="0"/>
              <a:t>请同学们在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实现的单周期</a:t>
            </a:r>
            <a:r>
              <a:rPr lang="en-US" altLang="zh-CN" sz="1800" b="1" dirty="0"/>
              <a:t>RISC-V</a:t>
            </a:r>
            <a:r>
              <a:rPr lang="zh-CN" altLang="en-US" sz="1800" b="1" dirty="0"/>
              <a:t>处理器上，运行计算</a:t>
            </a:r>
            <a:r>
              <a:rPr lang="en-US" altLang="zh-CN" sz="1800" b="1" dirty="0"/>
              <a:t>1+2+3+……+100=5050=13bah</a:t>
            </a:r>
            <a:r>
              <a:rPr lang="zh-CN" altLang="en-US" sz="1800" b="1" dirty="0"/>
              <a:t>的程序，观看数据存储器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号单元的值是不是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462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下载“</a:t>
            </a:r>
            <a:r>
              <a:rPr lang="en-US" altLang="zh-CN" sz="1600" b="1" dirty="0">
                <a:solidFill>
                  <a:srgbClr val="FF0000"/>
                </a:solidFill>
              </a:rPr>
              <a:t>masm32.rar</a:t>
            </a:r>
            <a:r>
              <a:rPr lang="zh-CN" altLang="en-US" sz="1600" b="1" dirty="0"/>
              <a:t>”，解压到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盘的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目录中（也可以是其它盘）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点击运行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目录中的“</a:t>
            </a:r>
            <a:r>
              <a:rPr lang="en-US" altLang="zh-CN" sz="1600" b="1" dirty="0">
                <a:solidFill>
                  <a:srgbClr val="FF0000"/>
                </a:solidFill>
              </a:rPr>
              <a:t>qeditor.exe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Intel x86</a:t>
            </a:r>
            <a:r>
              <a:rPr lang="zh-CN" altLang="en-US" b="1" dirty="0"/>
              <a:t>汇编语言程序的运行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76230E-5525-9859-AE33-231BC5F15BCC}"/>
              </a:ext>
            </a:extLst>
          </p:cNvPr>
          <p:cNvGrpSpPr/>
          <p:nvPr/>
        </p:nvGrpSpPr>
        <p:grpSpPr>
          <a:xfrm>
            <a:off x="1258405" y="4291140"/>
            <a:ext cx="4023403" cy="1325563"/>
            <a:chOff x="1978652" y="4986335"/>
            <a:chExt cx="4023403" cy="132556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5FEE27-B5A9-8F17-E73F-378A6569A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652" y="4986335"/>
              <a:ext cx="4023403" cy="132556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0FDFAF0-75BC-F9B6-E4A4-81C1488DA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64697" y="5649116"/>
              <a:ext cx="63931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1BFBEE4-D96F-3354-B6F3-6FE51ED4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71" y="3818706"/>
            <a:ext cx="5144642" cy="227042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C0E6065-2771-96CD-FB7C-1137C09AEE18}"/>
              </a:ext>
            </a:extLst>
          </p:cNvPr>
          <p:cNvCxnSpPr>
            <a:cxnSpLocks/>
          </p:cNvCxnSpPr>
          <p:nvPr/>
        </p:nvCxnSpPr>
        <p:spPr>
          <a:xfrm>
            <a:off x="5379929" y="2793304"/>
            <a:ext cx="1127342" cy="1025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98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3E3834-5216-3F4D-BBAD-82571F18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44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显示“</a:t>
            </a:r>
            <a:r>
              <a:rPr lang="en-US" altLang="zh-CN" sz="1600" b="1" dirty="0"/>
              <a:t>Hello 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\x86</a:t>
            </a:r>
            <a:r>
              <a:rPr lang="zh-CN" altLang="en-US" sz="1600" b="1" dirty="0"/>
              <a:t>目录中）：</a:t>
            </a:r>
            <a:endParaRPr lang="en-US" altLang="zh-CN" sz="1400" b="1" dirty="0"/>
          </a:p>
          <a:p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49B08-C122-4B4F-F84B-B05B77BF73A9}"/>
              </a:ext>
            </a:extLst>
          </p:cNvPr>
          <p:cNvSpPr txBox="1"/>
          <p:nvPr/>
        </p:nvSpPr>
        <p:spPr>
          <a:xfrm>
            <a:off x="3166056" y="5140218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代码段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D8C564-4C7F-705D-DFDF-04CB6BE2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25" y="2093717"/>
            <a:ext cx="3785424" cy="44271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70D632-7A13-0948-C068-A90DD7B3EE3B}"/>
              </a:ext>
            </a:extLst>
          </p:cNvPr>
          <p:cNvSpPr txBox="1"/>
          <p:nvPr/>
        </p:nvSpPr>
        <p:spPr>
          <a:xfrm>
            <a:off x="6435819" y="5594959"/>
            <a:ext cx="108234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显示字符串</a:t>
            </a:r>
          </a:p>
        </p:txBody>
      </p:sp>
    </p:spTree>
    <p:extLst>
      <p:ext uri="{BB962C8B-B14F-4D97-AF65-F5344CB8AC3E}">
        <p14:creationId xmlns:p14="http://schemas.microsoft.com/office/powerpoint/2010/main" val="4185794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  <a:endParaRPr lang="en-US" altLang="zh-CN" sz="1900" b="1" dirty="0"/>
          </a:p>
          <a:p>
            <a:endParaRPr lang="en-US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38F81A-B86B-EF57-A182-FD2114E9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51" y="2379703"/>
            <a:ext cx="5114880" cy="3706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5BB29-B3BE-1BAA-68DC-7CEAEAD5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4" y="2962674"/>
            <a:ext cx="3201995" cy="13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5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FC41C-07DF-4DB8-B05F-F5A966ED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68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hello1_x86.obj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</a:p>
          <a:p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AE93F-76EA-1421-556F-B4F2B5E9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3" y="3098241"/>
            <a:ext cx="3473316" cy="258387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2695C6-6DC3-0CEA-A2A9-DCC4004537BC}"/>
              </a:ext>
            </a:extLst>
          </p:cNvPr>
          <p:cNvCxnSpPr>
            <a:cxnSpLocks/>
          </p:cNvCxnSpPr>
          <p:nvPr/>
        </p:nvCxnSpPr>
        <p:spPr>
          <a:xfrm flipH="1">
            <a:off x="3646495" y="512734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D47C142-842D-B565-3891-608532D5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38" y="2804811"/>
            <a:ext cx="3852009" cy="317073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14854D-0BFB-A88F-347A-E866250ADCF8}"/>
              </a:ext>
            </a:extLst>
          </p:cNvPr>
          <p:cNvCxnSpPr>
            <a:cxnSpLocks/>
          </p:cNvCxnSpPr>
          <p:nvPr/>
        </p:nvCxnSpPr>
        <p:spPr>
          <a:xfrm flipH="1">
            <a:off x="9277611" y="534237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46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CB156-1CCA-4ECA-8CEB-26D1760F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3625885"/>
            <a:ext cx="5256198" cy="285662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14FA179-1F4B-4F3C-A400-618CED3C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600" b="1" dirty="0"/>
              <a:t>”，即可执行程序</a:t>
            </a:r>
            <a:endParaRPr lang="en-US" altLang="zh-CN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351AD38-DDD1-4072-BA3A-F6D0884E791D}"/>
              </a:ext>
            </a:extLst>
          </p:cNvPr>
          <p:cNvCxnSpPr>
            <a:cxnSpLocks/>
          </p:cNvCxnSpPr>
          <p:nvPr/>
        </p:nvCxnSpPr>
        <p:spPr>
          <a:xfrm>
            <a:off x="4246323" y="1490597"/>
            <a:ext cx="6325644" cy="253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46F80FE-3854-F2A5-2B14-0643697F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1" y="4450084"/>
            <a:ext cx="4176397" cy="166553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5F8840-762D-AB66-B59D-B80F7A354E4F}"/>
              </a:ext>
            </a:extLst>
          </p:cNvPr>
          <p:cNvCxnSpPr>
            <a:cxnSpLocks/>
          </p:cNvCxnSpPr>
          <p:nvPr/>
        </p:nvCxnSpPr>
        <p:spPr>
          <a:xfrm flipH="1">
            <a:off x="3144033" y="3180025"/>
            <a:ext cx="1045923" cy="2224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12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F3308CB-8B68-0087-92A6-9BE63B95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其它版本的 “</a:t>
            </a:r>
            <a:r>
              <a:rPr lang="en-US" altLang="zh-CN" sz="1800" b="1" dirty="0"/>
              <a:t>Hello World</a:t>
            </a:r>
            <a:r>
              <a:rPr lang="zh-CN" altLang="en-US" sz="1800" b="1" dirty="0"/>
              <a:t>”程序</a:t>
            </a:r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6C9CF-B7E6-B0F0-4781-49E85A0A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9" y="1756733"/>
            <a:ext cx="4829944" cy="43647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C06048-0EC8-4C4B-FA74-47493FE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40" y="3180025"/>
            <a:ext cx="4353533" cy="12860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7171CB-4944-F25B-8AA4-6167EA0F5EFC}"/>
              </a:ext>
            </a:extLst>
          </p:cNvPr>
          <p:cNvSpPr txBox="1"/>
          <p:nvPr/>
        </p:nvSpPr>
        <p:spPr>
          <a:xfrm>
            <a:off x="2726499" y="3876360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2A1EBC-B952-8FD1-502A-237C0764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40" y="2315175"/>
            <a:ext cx="292458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C3149AC-77B0-4AF0-820E-A56A1A20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60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）运行第一个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helloworld_mips.asm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目录中）为显示字符串“</a:t>
            </a:r>
            <a:r>
              <a:rPr lang="en-US" altLang="zh-CN" sz="1600" b="1" dirty="0"/>
              <a:t>Hello,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汇编语言程序。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BC16F8-25D2-4881-BE27-714C622972E6}"/>
              </a:ext>
            </a:extLst>
          </p:cNvPr>
          <p:cNvSpPr txBox="1"/>
          <p:nvPr/>
        </p:nvSpPr>
        <p:spPr>
          <a:xfrm>
            <a:off x="9859310" y="4279116"/>
            <a:ext cx="1247457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4 -&gt; $v0</a:t>
            </a:r>
            <a:endParaRPr lang="zh-CN" altLang="en-US" sz="1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806EBD-2CA3-43E5-B7E0-A380EBE172C8}"/>
              </a:ext>
            </a:extLst>
          </p:cNvPr>
          <p:cNvSpPr txBox="1"/>
          <p:nvPr/>
        </p:nvSpPr>
        <p:spPr>
          <a:xfrm>
            <a:off x="9859310" y="4817532"/>
            <a:ext cx="1713931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地址</a:t>
            </a:r>
            <a:r>
              <a:rPr lang="en-US" altLang="zh-CN" sz="1200" b="1" dirty="0" err="1"/>
              <a:t>out_string</a:t>
            </a:r>
            <a:r>
              <a:rPr lang="en-US" altLang="zh-CN" sz="1200" b="1" dirty="0"/>
              <a:t> -&gt; $a0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5F02FE-8F24-4FCE-A161-26B81A8CC43D}"/>
              </a:ext>
            </a:extLst>
          </p:cNvPr>
          <p:cNvSpPr txBox="1"/>
          <p:nvPr/>
        </p:nvSpPr>
        <p:spPr>
          <a:xfrm>
            <a:off x="9859310" y="5319336"/>
            <a:ext cx="1332416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10 -&gt; $v0</a:t>
            </a:r>
            <a:endParaRPr lang="zh-CN" altLang="en-US" sz="1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F025A-DB82-44B7-B303-70F1D819A963}"/>
              </a:ext>
            </a:extLst>
          </p:cNvPr>
          <p:cNvSpPr txBox="1"/>
          <p:nvPr/>
        </p:nvSpPr>
        <p:spPr>
          <a:xfrm>
            <a:off x="9851639" y="3509681"/>
            <a:ext cx="1479892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定义</a:t>
            </a:r>
            <a:r>
              <a:rPr lang="en-US" altLang="zh-CN" sz="1200" b="1" dirty="0"/>
              <a:t>ASCII</a:t>
            </a:r>
            <a:r>
              <a:rPr lang="zh-CN" altLang="en-US" sz="1200" b="1" dirty="0"/>
              <a:t>码字符串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DEF4C4-7B70-750B-E759-1229C9D4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61" y="2544276"/>
            <a:ext cx="6926964" cy="338309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A8DF40-46F6-B16B-9DB8-61A1E521FD7E}"/>
              </a:ext>
            </a:extLst>
          </p:cNvPr>
          <p:cNvCxnSpPr>
            <a:cxnSpLocks/>
          </p:cNvCxnSpPr>
          <p:nvPr/>
        </p:nvCxnSpPr>
        <p:spPr>
          <a:xfrm>
            <a:off x="5398718" y="3605609"/>
            <a:ext cx="4452921" cy="4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0879857-C6D8-32BC-CFD1-D699F2F586BB}"/>
              </a:ext>
            </a:extLst>
          </p:cNvPr>
          <p:cNvCxnSpPr>
            <a:cxnSpLocks/>
          </p:cNvCxnSpPr>
          <p:nvPr/>
        </p:nvCxnSpPr>
        <p:spPr>
          <a:xfrm>
            <a:off x="8473858" y="4417615"/>
            <a:ext cx="138545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49D72EF-C1FB-8403-0A27-F59868EBC1AE}"/>
              </a:ext>
            </a:extLst>
          </p:cNvPr>
          <p:cNvCxnSpPr>
            <a:cxnSpLocks/>
          </p:cNvCxnSpPr>
          <p:nvPr/>
        </p:nvCxnSpPr>
        <p:spPr>
          <a:xfrm>
            <a:off x="7860082" y="4700568"/>
            <a:ext cx="1999228" cy="255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BB6ACC-92D8-264A-C273-33BBC6B1EE89}"/>
              </a:ext>
            </a:extLst>
          </p:cNvPr>
          <p:cNvCxnSpPr>
            <a:cxnSpLocks/>
          </p:cNvCxnSpPr>
          <p:nvPr/>
        </p:nvCxnSpPr>
        <p:spPr>
          <a:xfrm>
            <a:off x="8473858" y="5313382"/>
            <a:ext cx="1385452" cy="144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A8BF337-0C03-47A0-9771-599D427302BF}"/>
              </a:ext>
            </a:extLst>
          </p:cNvPr>
          <p:cNvSpPr/>
          <p:nvPr/>
        </p:nvSpPr>
        <p:spPr>
          <a:xfrm>
            <a:off x="1033910" y="1483292"/>
            <a:ext cx="8599617" cy="814766"/>
          </a:xfrm>
          <a:prstGeom prst="wedgeRoundRectCallout">
            <a:avLst>
              <a:gd name="adj1" fmla="val -6135"/>
              <a:gd name="adj2" fmla="val -3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系统调用指令</a:t>
            </a:r>
            <a:r>
              <a:rPr lang="en-US" altLang="zh-CN" b="1" dirty="0" err="1">
                <a:solidFill>
                  <a:srgbClr val="FFFF00"/>
                </a:solidFill>
              </a:rPr>
              <a:t>syscall</a:t>
            </a:r>
            <a:r>
              <a:rPr lang="zh-CN" altLang="en-US" dirty="0"/>
              <a:t>：</a:t>
            </a:r>
            <a:r>
              <a:rPr lang="en-US" altLang="zh-CN" b="1" dirty="0"/>
              <a:t>step1</a:t>
            </a:r>
            <a:r>
              <a:rPr lang="zh-CN" altLang="en-US" b="1" dirty="0"/>
              <a:t>：寄存器</a:t>
            </a:r>
            <a:r>
              <a:rPr lang="en-US" altLang="zh-CN" b="1" dirty="0"/>
              <a:t>V0</a:t>
            </a:r>
            <a:r>
              <a:rPr lang="zh-CN" altLang="en-US" b="1" dirty="0"/>
              <a:t>中加载服务号；</a:t>
            </a:r>
            <a:r>
              <a:rPr lang="en-US" altLang="zh-CN" b="1" dirty="0"/>
              <a:t>step2: </a:t>
            </a:r>
            <a:r>
              <a:rPr lang="zh-CN" altLang="en-US" b="1" dirty="0"/>
              <a:t>将需要传递参数导入</a:t>
            </a:r>
            <a:r>
              <a:rPr lang="en-US" altLang="zh-CN" b="1" dirty="0"/>
              <a:t>a0,a1,a2</a:t>
            </a:r>
            <a:r>
              <a:rPr lang="zh-CN" altLang="en-US" b="1" dirty="0"/>
              <a:t>或</a:t>
            </a:r>
            <a:r>
              <a:rPr lang="en-US" altLang="zh-CN" b="1" dirty="0"/>
              <a:t>$f12  </a:t>
            </a:r>
            <a:r>
              <a:rPr lang="zh-CN" altLang="en-US" b="1" dirty="0"/>
              <a:t>； </a:t>
            </a:r>
            <a:r>
              <a:rPr lang="en-US" altLang="zh-CN" b="1" dirty="0"/>
              <a:t>step3:</a:t>
            </a:r>
            <a:r>
              <a:rPr lang="zh-CN" altLang="en-US" b="1" dirty="0"/>
              <a:t>发出</a:t>
            </a:r>
            <a:r>
              <a:rPr lang="en-US" altLang="zh-CN" b="1" dirty="0" err="1"/>
              <a:t>syscall</a:t>
            </a:r>
            <a:r>
              <a:rPr lang="zh-CN" altLang="en-US" b="1" dirty="0"/>
              <a:t>；</a:t>
            </a:r>
            <a:r>
              <a:rPr lang="en-US" altLang="zh-CN" b="1" dirty="0"/>
              <a:t> step4:</a:t>
            </a:r>
            <a:r>
              <a:rPr lang="zh-CN" altLang="en-US" b="1" dirty="0"/>
              <a:t>等待接收返回值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14810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985A07-1800-4524-991E-58C510EF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061910"/>
            <a:ext cx="6744047" cy="50548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767BF-8F42-49A7-9071-CC2E92C75847}"/>
              </a:ext>
            </a:extLst>
          </p:cNvPr>
          <p:cNvSpPr txBox="1"/>
          <p:nvPr/>
        </p:nvSpPr>
        <p:spPr>
          <a:xfrm>
            <a:off x="4436301" y="3318951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2DC101-32E6-316C-7603-117E3CC7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92" y="3088124"/>
            <a:ext cx="294363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3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14E0B1-F7A4-4A12-9FB6-86F0CA7D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77" y="916033"/>
            <a:ext cx="3727642" cy="51501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330E1-49E4-4726-AD20-A4FD9178BF48}"/>
              </a:ext>
            </a:extLst>
          </p:cNvPr>
          <p:cNvSpPr txBox="1"/>
          <p:nvPr/>
        </p:nvSpPr>
        <p:spPr>
          <a:xfrm>
            <a:off x="4367409" y="3306424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6C9EE-D83C-5CED-A376-D45905D1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87" y="2944905"/>
            <a:ext cx="2917180" cy="20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20929F-6DC1-47DD-8E6C-073BF71E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07" y="1073609"/>
            <a:ext cx="3359323" cy="41721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2BAEDC-A036-4F27-AE7B-361244F40F66}"/>
              </a:ext>
            </a:extLst>
          </p:cNvPr>
          <p:cNvSpPr txBox="1"/>
          <p:nvPr/>
        </p:nvSpPr>
        <p:spPr>
          <a:xfrm>
            <a:off x="4693085" y="3059668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34AC8F-B702-8169-816B-C6265853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10" y="3059668"/>
            <a:ext cx="261021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50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800" b="1" dirty="0"/>
              <a:t>求累加和的</a:t>
            </a:r>
            <a:r>
              <a:rPr lang="en-US" altLang="zh-CN" sz="1800" b="1" dirty="0"/>
              <a:t>Intel x86</a:t>
            </a:r>
            <a:r>
              <a:rPr lang="zh-CN" altLang="en-US" sz="1800" b="1" dirty="0"/>
              <a:t>汇编语言程序如下（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，位于</a:t>
            </a:r>
            <a:r>
              <a:rPr lang="en-US" altLang="zh-CN" sz="1800" b="1" dirty="0"/>
              <a:t>\</a:t>
            </a:r>
            <a:r>
              <a:rPr lang="en-US" altLang="zh-CN" sz="1800" b="1" dirty="0" err="1"/>
              <a:t>riscv</a:t>
            </a:r>
            <a:r>
              <a:rPr lang="zh-CN" altLang="en-US" sz="1800" b="1" dirty="0"/>
              <a:t>目录中）：</a:t>
            </a:r>
            <a:endParaRPr lang="en-US" altLang="zh-CN" sz="1800" b="1" dirty="0"/>
          </a:p>
          <a:p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DDC1B5-2A94-A7A4-E30A-356C22C0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98" y="1811524"/>
            <a:ext cx="3746746" cy="49086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51023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426073-96DB-30AD-731C-F6369B0E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6" y="0"/>
            <a:ext cx="926988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2658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sum_x86.obj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sum_x86.exe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值（如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），即可得到累加和值</a:t>
            </a:r>
            <a:r>
              <a:rPr lang="en-US" altLang="zh-CN" sz="1600" b="1" dirty="0"/>
              <a:t>Sum</a:t>
            </a:r>
            <a:r>
              <a:rPr lang="zh-CN" altLang="en-US" sz="1600" b="1" dirty="0"/>
              <a:t>（如</a:t>
            </a:r>
            <a:r>
              <a:rPr lang="en-US" altLang="zh-CN" sz="1600" b="1" dirty="0"/>
              <a:t>55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83E82-BD60-372D-C1A3-ED47B3D0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3" y="5396181"/>
            <a:ext cx="1760560" cy="1290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4" y="2914385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/>
          <p:nvPr/>
        </p:nvCxnSpPr>
        <p:spPr>
          <a:xfrm flipV="1">
            <a:off x="4183693" y="3338186"/>
            <a:ext cx="6739003" cy="1045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/>
          <p:nvPr/>
        </p:nvCxnSpPr>
        <p:spPr>
          <a:xfrm>
            <a:off x="4302690" y="5217090"/>
            <a:ext cx="2235896" cy="3382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81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7297455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151C0-0AB1-CA95-98F0-E6663F6A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7" y="1869551"/>
            <a:ext cx="2493666" cy="4534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61E493-BCB6-ADE3-32EE-05897BBE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92" y="201968"/>
            <a:ext cx="2730370" cy="64540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812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914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fib_x86.asm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fib_x86.obj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fib_x86.exe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输入数据个数（如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），即可得到费波那契数列：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59" y="1668796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>
            <a:cxnSpLocks/>
          </p:cNvCxnSpPr>
          <p:nvPr/>
        </p:nvCxnSpPr>
        <p:spPr>
          <a:xfrm flipV="1">
            <a:off x="4164904" y="2085584"/>
            <a:ext cx="6764055" cy="17280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>
            <a:cxnSpLocks/>
          </p:cNvCxnSpPr>
          <p:nvPr/>
        </p:nvCxnSpPr>
        <p:spPr>
          <a:xfrm>
            <a:off x="5868444" y="4521896"/>
            <a:ext cx="1572016" cy="12264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4B30849-BB78-C9C5-5A67-7297D9B5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183" y="4224499"/>
            <a:ext cx="2235896" cy="24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7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在浏览器中打开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汇编工具：</a:t>
            </a:r>
            <a:r>
              <a:rPr lang="en-US" altLang="zh-CN" sz="1600" b="1" dirty="0">
                <a:solidFill>
                  <a:srgbClr val="FF0000"/>
                </a:solidFill>
              </a:rPr>
              <a:t>https://cpulator.01xz.net/?sys=arm-de1soc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57AA9-D4FB-A508-B89C-BF29D296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545" y="3050087"/>
            <a:ext cx="4326566" cy="363070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ARMv7</a:t>
            </a:r>
            <a:r>
              <a:rPr lang="zh-CN" altLang="en-US" b="1" dirty="0"/>
              <a:t>汇编语言程序的运行</a:t>
            </a:r>
          </a:p>
        </p:txBody>
      </p:sp>
    </p:spTree>
    <p:extLst>
      <p:ext uri="{BB962C8B-B14F-4D97-AF65-F5344CB8AC3E}">
        <p14:creationId xmlns:p14="http://schemas.microsoft.com/office/powerpoint/2010/main" val="2672401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894F97-7751-B883-210C-D7200E8C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0"/>
            <a:ext cx="760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40C678-76AD-CCCD-9A5B-2C31644E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3" y="2655518"/>
            <a:ext cx="3043098" cy="3178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59D8CF-EFCC-6CE2-89AC-CC4313E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50" y="1690688"/>
            <a:ext cx="4121787" cy="488538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255DE66-FDF7-41DA-0BDB-2D80525A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代码段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0B35F5F-3688-6437-B8C9-A0F885944725}"/>
              </a:ext>
            </a:extLst>
          </p:cNvPr>
          <p:cNvCxnSpPr>
            <a:cxnSpLocks/>
          </p:cNvCxnSpPr>
          <p:nvPr/>
        </p:nvCxnSpPr>
        <p:spPr>
          <a:xfrm>
            <a:off x="4039644" y="651353"/>
            <a:ext cx="2592888" cy="3745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2AF19C-85D2-C882-D2BA-3596C1E9784A}"/>
              </a:ext>
            </a:extLst>
          </p:cNvPr>
          <p:cNvCxnSpPr/>
          <p:nvPr/>
        </p:nvCxnSpPr>
        <p:spPr>
          <a:xfrm>
            <a:off x="2141950" y="5705606"/>
            <a:ext cx="3883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99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求累加和的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1B041-10E3-7F90-689F-9D728081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3" y="2037745"/>
            <a:ext cx="4211529" cy="46198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1576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sum_armv7.s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D959F7F-17E9-79D4-5D51-8F2367FE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59" y="3515733"/>
            <a:ext cx="7663841" cy="259179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C1AD8A4-CA55-DBA8-9D83-AB00B46FCCD7}"/>
              </a:ext>
            </a:extLst>
          </p:cNvPr>
          <p:cNvCxnSpPr>
            <a:cxnSpLocks/>
          </p:cNvCxnSpPr>
          <p:nvPr/>
        </p:nvCxnSpPr>
        <p:spPr>
          <a:xfrm>
            <a:off x="6723466" y="3780688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6211050" y="3125449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387058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7B593-BCE7-2B2B-311C-24D6693861DD}"/>
              </a:ext>
            </a:extLst>
          </p:cNvPr>
          <p:cNvCxnSpPr>
            <a:cxnSpLocks/>
          </p:cNvCxnSpPr>
          <p:nvPr/>
        </p:nvCxnSpPr>
        <p:spPr>
          <a:xfrm>
            <a:off x="5621079" y="2821172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871560-089B-1E70-6F44-48A597A876DA}"/>
              </a:ext>
            </a:extLst>
          </p:cNvPr>
          <p:cNvCxnSpPr>
            <a:cxnSpLocks/>
          </p:cNvCxnSpPr>
          <p:nvPr/>
        </p:nvCxnSpPr>
        <p:spPr>
          <a:xfrm flipH="1">
            <a:off x="3402418" y="6176963"/>
            <a:ext cx="552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ED44887-5BEA-A196-EBB4-23D3428B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2" y="0"/>
            <a:ext cx="8908991" cy="685800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C8D8F9-178B-8D37-093A-4FA753448882}"/>
              </a:ext>
            </a:extLst>
          </p:cNvPr>
          <p:cNvCxnSpPr>
            <a:cxnSpLocks/>
          </p:cNvCxnSpPr>
          <p:nvPr/>
        </p:nvCxnSpPr>
        <p:spPr>
          <a:xfrm>
            <a:off x="1099279" y="6281802"/>
            <a:ext cx="0" cy="428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578C19-E468-F222-91D0-26773D67A4ED}"/>
              </a:ext>
            </a:extLst>
          </p:cNvPr>
          <p:cNvCxnSpPr>
            <a:cxnSpLocks/>
          </p:cNvCxnSpPr>
          <p:nvPr/>
        </p:nvCxnSpPr>
        <p:spPr>
          <a:xfrm>
            <a:off x="3848742" y="818281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FA4F5A1-81B7-B782-FC22-4C58F45BEDFD}"/>
              </a:ext>
            </a:extLst>
          </p:cNvPr>
          <p:cNvCxnSpPr>
            <a:cxnSpLocks/>
          </p:cNvCxnSpPr>
          <p:nvPr/>
        </p:nvCxnSpPr>
        <p:spPr>
          <a:xfrm>
            <a:off x="3262107" y="818282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EF2A6B2-F254-828C-588B-7B7104F64699}"/>
              </a:ext>
            </a:extLst>
          </p:cNvPr>
          <p:cNvSpPr txBox="1"/>
          <p:nvPr/>
        </p:nvSpPr>
        <p:spPr>
          <a:xfrm>
            <a:off x="3643549" y="373259"/>
            <a:ext cx="228126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指令机器码（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条指令）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9E4D-2900-5D71-02C5-56E49D407D26}"/>
              </a:ext>
            </a:extLst>
          </p:cNvPr>
          <p:cNvSpPr txBox="1"/>
          <p:nvPr/>
        </p:nvSpPr>
        <p:spPr>
          <a:xfrm>
            <a:off x="2358009" y="373258"/>
            <a:ext cx="110603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主存地址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4AE609-8DD1-422C-E4F4-E3524FA0FB92}"/>
              </a:ext>
            </a:extLst>
          </p:cNvPr>
          <p:cNvSpPr/>
          <p:nvPr/>
        </p:nvSpPr>
        <p:spPr>
          <a:xfrm>
            <a:off x="3569920" y="1283602"/>
            <a:ext cx="657614" cy="383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D14959B-C088-15E2-E0F3-F578B229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50" y="1108554"/>
            <a:ext cx="3928121" cy="43089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82D7E0-B0FE-7DD1-A368-A9FECB4CFFA4}"/>
              </a:ext>
            </a:extLst>
          </p:cNvPr>
          <p:cNvSpPr txBox="1"/>
          <p:nvPr/>
        </p:nvSpPr>
        <p:spPr>
          <a:xfrm>
            <a:off x="10253022" y="3263030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14</a:t>
            </a:r>
            <a:r>
              <a:rPr lang="zh-CN" altLang="en-US" sz="1400" b="1" dirty="0"/>
              <a:t>条指令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467C1F-469D-024D-D0C5-C1A3174C8797}"/>
              </a:ext>
            </a:extLst>
          </p:cNvPr>
          <p:cNvSpPr txBox="1"/>
          <p:nvPr/>
        </p:nvSpPr>
        <p:spPr>
          <a:xfrm>
            <a:off x="1772077" y="6464958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汇编成功</a:t>
            </a:r>
          </a:p>
        </p:txBody>
      </p:sp>
    </p:spTree>
    <p:extLst>
      <p:ext uri="{BB962C8B-B14F-4D97-AF65-F5344CB8AC3E}">
        <p14:creationId xmlns:p14="http://schemas.microsoft.com/office/powerpoint/2010/main" val="1763895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3" y="1243540"/>
            <a:ext cx="6635447" cy="10793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AA539-0645-C65F-56C5-EDC2DE1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78" y="3759935"/>
            <a:ext cx="7319375" cy="282929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5916946" y="729559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9810E7-6072-B4F4-9E24-E35D67BB1D47}"/>
              </a:ext>
            </a:extLst>
          </p:cNvPr>
          <p:cNvCxnSpPr>
            <a:cxnSpLocks/>
          </p:cNvCxnSpPr>
          <p:nvPr/>
        </p:nvCxnSpPr>
        <p:spPr>
          <a:xfrm>
            <a:off x="3219675" y="3374638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1234299" y="5057791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24454" y="5844353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5465540" y="318680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561430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598622-394C-3B10-6B69-5B272F97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04"/>
            <a:ext cx="12192000" cy="560899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70DBBBC-ECC3-C2E5-6F11-17354CBE4B15}"/>
              </a:ext>
            </a:extLst>
          </p:cNvPr>
          <p:cNvCxnSpPr>
            <a:cxnSpLocks/>
          </p:cNvCxnSpPr>
          <p:nvPr/>
        </p:nvCxnSpPr>
        <p:spPr>
          <a:xfrm>
            <a:off x="3325661" y="4458553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1296AB-715E-B13B-DB58-D5D7B849F06C}"/>
              </a:ext>
            </a:extLst>
          </p:cNvPr>
          <p:cNvCxnSpPr>
            <a:cxnSpLocks/>
          </p:cNvCxnSpPr>
          <p:nvPr/>
        </p:nvCxnSpPr>
        <p:spPr>
          <a:xfrm>
            <a:off x="3325661" y="407233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7AB625-D502-B23C-599F-532F848A61D1}"/>
              </a:ext>
            </a:extLst>
          </p:cNvPr>
          <p:cNvSpPr txBox="1"/>
          <p:nvPr/>
        </p:nvSpPr>
        <p:spPr>
          <a:xfrm>
            <a:off x="1829285" y="4150776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</p:spTree>
    <p:extLst>
      <p:ext uri="{BB962C8B-B14F-4D97-AF65-F5344CB8AC3E}">
        <p14:creationId xmlns:p14="http://schemas.microsoft.com/office/powerpoint/2010/main" val="6896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01CB90-66F3-D70E-36D8-D7408E9E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06" y="0"/>
            <a:ext cx="7676788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9F91C70-3277-9B89-058D-62BF8B9DB26B}"/>
              </a:ext>
            </a:extLst>
          </p:cNvPr>
          <p:cNvCxnSpPr>
            <a:cxnSpLocks/>
          </p:cNvCxnSpPr>
          <p:nvPr/>
        </p:nvCxnSpPr>
        <p:spPr>
          <a:xfrm>
            <a:off x="7185371" y="61264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80D0D66-20A9-B56F-FD01-26E5EA62D858}"/>
              </a:ext>
            </a:extLst>
          </p:cNvPr>
          <p:cNvCxnSpPr>
            <a:cxnSpLocks/>
          </p:cNvCxnSpPr>
          <p:nvPr/>
        </p:nvCxnSpPr>
        <p:spPr>
          <a:xfrm>
            <a:off x="5561556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F06A16D-EFF6-EEC1-2A5B-1E41A894EF1D}"/>
              </a:ext>
            </a:extLst>
          </p:cNvPr>
          <p:cNvSpPr txBox="1"/>
          <p:nvPr/>
        </p:nvSpPr>
        <p:spPr>
          <a:xfrm>
            <a:off x="5167471" y="2666442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40CEEB-C293-E0A8-D177-F29B00FA35CE}"/>
              </a:ext>
            </a:extLst>
          </p:cNvPr>
          <p:cNvCxnSpPr>
            <a:cxnSpLocks/>
          </p:cNvCxnSpPr>
          <p:nvPr/>
        </p:nvCxnSpPr>
        <p:spPr>
          <a:xfrm>
            <a:off x="6158630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63200CE-D656-96DB-E60C-7189AD04E63E}"/>
              </a:ext>
            </a:extLst>
          </p:cNvPr>
          <p:cNvSpPr txBox="1"/>
          <p:nvPr/>
        </p:nvSpPr>
        <p:spPr>
          <a:xfrm>
            <a:off x="6021737" y="5754982"/>
            <a:ext cx="232726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点击这里，查看主存的内容</a:t>
            </a:r>
          </a:p>
        </p:txBody>
      </p:sp>
    </p:spTree>
    <p:extLst>
      <p:ext uri="{BB962C8B-B14F-4D97-AF65-F5344CB8AC3E}">
        <p14:creationId xmlns:p14="http://schemas.microsoft.com/office/powerpoint/2010/main" val="317419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第四步：单步执行程序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6845959" y="377287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首先点击这里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D9130-8337-31F7-9818-B730D08E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81" y="1275621"/>
            <a:ext cx="8195385" cy="832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5C8C30-9A2D-EFDB-2C77-C71A29BF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41" y="4391211"/>
            <a:ext cx="8239325" cy="79959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2188C6-1BDE-CA76-6ED2-35520937AD0B}"/>
              </a:ext>
            </a:extLst>
          </p:cNvPr>
          <p:cNvCxnSpPr>
            <a:cxnSpLocks/>
          </p:cNvCxnSpPr>
          <p:nvPr/>
        </p:nvCxnSpPr>
        <p:spPr>
          <a:xfrm>
            <a:off x="7516589" y="8673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429576-8D01-362C-CF40-A95C8AD365B9}"/>
              </a:ext>
            </a:extLst>
          </p:cNvPr>
          <p:cNvCxnSpPr>
            <a:cxnSpLocks/>
          </p:cNvCxnSpPr>
          <p:nvPr/>
        </p:nvCxnSpPr>
        <p:spPr>
          <a:xfrm>
            <a:off x="3789609" y="387723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3CD709-9C77-D150-A9F2-9410026DA11E}"/>
              </a:ext>
            </a:extLst>
          </p:cNvPr>
          <p:cNvSpPr txBox="1"/>
          <p:nvPr/>
        </p:nvSpPr>
        <p:spPr>
          <a:xfrm>
            <a:off x="2250994" y="3466351"/>
            <a:ext cx="332935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然后点击这里；点击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次，执行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47798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E93166-5D12-A950-A0F1-D87F32E9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07" y="0"/>
            <a:ext cx="978078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E4BC58-8E7C-6590-505A-55754812D48A}"/>
              </a:ext>
            </a:extLst>
          </p:cNvPr>
          <p:cNvCxnSpPr>
            <a:cxnSpLocks/>
          </p:cNvCxnSpPr>
          <p:nvPr/>
        </p:nvCxnSpPr>
        <p:spPr>
          <a:xfrm>
            <a:off x="1102291" y="1610969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AC4EEC7-BF92-8C5E-64CB-78526D1F4EBA}"/>
              </a:ext>
            </a:extLst>
          </p:cNvPr>
          <p:cNvCxnSpPr>
            <a:cxnSpLocks/>
          </p:cNvCxnSpPr>
          <p:nvPr/>
        </p:nvCxnSpPr>
        <p:spPr>
          <a:xfrm>
            <a:off x="4985360" y="2124537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D51783-F4FF-9ED7-3B4E-358845F36FE9}"/>
              </a:ext>
            </a:extLst>
          </p:cNvPr>
          <p:cNvSpPr txBox="1"/>
          <p:nvPr/>
        </p:nvSpPr>
        <p:spPr>
          <a:xfrm>
            <a:off x="2768252" y="1970648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400030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4AA6A0-E522-7FF5-EE3D-966B357B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0"/>
            <a:ext cx="9383999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8FD2E45-A7E5-95E8-3C19-3DA206683670}"/>
              </a:ext>
            </a:extLst>
          </p:cNvPr>
          <p:cNvCxnSpPr>
            <a:cxnSpLocks/>
          </p:cNvCxnSpPr>
          <p:nvPr/>
        </p:nvCxnSpPr>
        <p:spPr>
          <a:xfrm>
            <a:off x="1208762" y="1761281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AFEDF1-0A7F-897C-5455-B3A8EE6924B0}"/>
              </a:ext>
            </a:extLst>
          </p:cNvPr>
          <p:cNvCxnSpPr>
            <a:cxnSpLocks/>
          </p:cNvCxnSpPr>
          <p:nvPr/>
        </p:nvCxnSpPr>
        <p:spPr>
          <a:xfrm>
            <a:off x="4258850" y="240637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D90C3F3-E49B-EB52-7962-F61BD80871D0}"/>
              </a:ext>
            </a:extLst>
          </p:cNvPr>
          <p:cNvSpPr txBox="1"/>
          <p:nvPr/>
        </p:nvSpPr>
        <p:spPr>
          <a:xfrm>
            <a:off x="2567836" y="2252483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361347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EAFAC0-4254-B024-9BF5-A5D76836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59" y="0"/>
            <a:ext cx="9247082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AB9E2A-3431-3BCE-3ACF-C9AA1BFF015A}"/>
              </a:ext>
            </a:extLst>
          </p:cNvPr>
          <p:cNvCxnSpPr>
            <a:cxnSpLocks/>
          </p:cNvCxnSpPr>
          <p:nvPr/>
        </p:nvCxnSpPr>
        <p:spPr>
          <a:xfrm>
            <a:off x="1352811" y="107861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30C3D6-6A13-EAB0-58C4-FC0F4B69CADA}"/>
              </a:ext>
            </a:extLst>
          </p:cNvPr>
          <p:cNvCxnSpPr>
            <a:cxnSpLocks/>
          </p:cNvCxnSpPr>
          <p:nvPr/>
        </p:nvCxnSpPr>
        <p:spPr>
          <a:xfrm>
            <a:off x="5185776" y="257547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AD85A45-F7E2-5124-D375-97B876F09E64}"/>
              </a:ext>
            </a:extLst>
          </p:cNvPr>
          <p:cNvSpPr txBox="1"/>
          <p:nvPr/>
        </p:nvSpPr>
        <p:spPr>
          <a:xfrm>
            <a:off x="2893512" y="2346429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7699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02B42060-6F62-497B-809A-FF66BC353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helloworld_mips.asm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A9673-C7F3-4423-82B2-7F323784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21" y="1595719"/>
            <a:ext cx="4769095" cy="3937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29060-7035-0F1E-3B4C-2440ACE0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6" y="2905232"/>
            <a:ext cx="3900290" cy="2806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2D14C-E2F2-8F98-83AB-3BA0948B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35" y="1803747"/>
            <a:ext cx="5836891" cy="36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70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9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4F8FC-7267-5578-8390-87EF1C60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16" y="1410325"/>
            <a:ext cx="5441122" cy="53537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5903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fib_armv7.s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6211050" y="3125449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FEF0EB-C1AC-6A53-CA88-ED4FD33E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05" y="3656703"/>
            <a:ext cx="7699570" cy="184412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AAA753-8B92-368B-D228-20F86F3C3C9D}"/>
              </a:ext>
            </a:extLst>
          </p:cNvPr>
          <p:cNvCxnSpPr>
            <a:cxnSpLocks/>
          </p:cNvCxnSpPr>
          <p:nvPr/>
        </p:nvCxnSpPr>
        <p:spPr>
          <a:xfrm>
            <a:off x="6723466" y="3780688"/>
            <a:ext cx="0" cy="7098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73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62" y="1303677"/>
            <a:ext cx="6635447" cy="107932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6854779" y="89057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2217108" y="5410399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24454" y="5844353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6392450" y="499666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43C8A8-644C-1743-43AE-9066795B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13" y="3566014"/>
            <a:ext cx="6741511" cy="298355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10F646-C0B2-6AA6-B620-667D50C8BE9E}"/>
              </a:ext>
            </a:extLst>
          </p:cNvPr>
          <p:cNvCxnSpPr>
            <a:cxnSpLocks/>
          </p:cNvCxnSpPr>
          <p:nvPr/>
        </p:nvCxnSpPr>
        <p:spPr>
          <a:xfrm flipH="1">
            <a:off x="8305242" y="5686104"/>
            <a:ext cx="58197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474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二、设计实验</a:t>
            </a:r>
          </a:p>
        </p:txBody>
      </p:sp>
    </p:spTree>
    <p:extLst>
      <p:ext uri="{BB962C8B-B14F-4D97-AF65-F5344CB8AC3E}">
        <p14:creationId xmlns:p14="http://schemas.microsoft.com/office/powerpoint/2010/main" val="112481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22"/>
            <a:ext cx="10515600" cy="490394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24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要求：编写好的程序先在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汇编器（</a:t>
            </a:r>
            <a:r>
              <a:rPr lang="en-US" altLang="zh-CN" sz="1400" b="1" dirty="0">
                <a:solidFill>
                  <a:srgbClr val="FF0000"/>
                </a:solidFill>
              </a:rPr>
              <a:t>MARS 4.5</a:t>
            </a:r>
            <a:r>
              <a:rPr lang="zh-CN" altLang="en-US" sz="1400" b="1" dirty="0"/>
              <a:t>）上运行通过；然后再到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实现的单周期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单周期</a:t>
            </a:r>
            <a:r>
              <a:rPr lang="en-US" altLang="zh-CN" sz="1400" b="1" dirty="0">
                <a:solidFill>
                  <a:srgbClr val="FF0000"/>
                </a:solidFill>
              </a:rPr>
              <a:t>MIPS</a:t>
            </a:r>
            <a:r>
              <a:rPr lang="zh-CN" altLang="en-US" sz="1400" b="1" dirty="0">
                <a:solidFill>
                  <a:srgbClr val="FF0000"/>
                </a:solidFill>
              </a:rPr>
              <a:t>处理器</a:t>
            </a:r>
            <a:r>
              <a:rPr lang="en-US" altLang="zh-CN" sz="1400" b="1" dirty="0">
                <a:solidFill>
                  <a:srgbClr val="FF0000"/>
                </a:solidFill>
              </a:rPr>
              <a:t>.circ</a:t>
            </a:r>
            <a:r>
              <a:rPr lang="zh-CN" altLang="en-US" sz="1400" b="1" dirty="0"/>
              <a:t>）上运行通过，观察程序运行的总周期数、无条件分支数、条件分支成功数分别是多少，并进行分析。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F987DE-30A3-4358-A0AA-B925D98A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3" y="4970962"/>
            <a:ext cx="3379272" cy="144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06251C-C9C2-4BD9-9A10-E0EA0D19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55" y="4920858"/>
            <a:ext cx="2068984" cy="1540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6B9225-CC06-14AA-BAE1-F4EA7FAB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MIPS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066D0-1380-E45F-5C11-7A1E86CFF550}"/>
              </a:ext>
            </a:extLst>
          </p:cNvPr>
          <p:cNvSpPr txBox="1"/>
          <p:nvPr/>
        </p:nvSpPr>
        <p:spPr>
          <a:xfrm>
            <a:off x="5481442" y="5621148"/>
            <a:ext cx="12291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24</a:t>
            </a:r>
            <a:r>
              <a:rPr lang="zh-CN" altLang="en-US" sz="1800" b="1" dirty="0"/>
              <a:t>条指令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1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58117"/>
              </p:ext>
            </p:extLst>
          </p:nvPr>
        </p:nvGraphicFramePr>
        <p:xfrm>
          <a:off x="1270346" y="1626932"/>
          <a:ext cx="87003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MIPS</a:t>
                      </a:r>
                      <a:r>
                        <a:rPr lang="zh-CN" altLang="en-US" sz="10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RTL</a:t>
                      </a:r>
                      <a:r>
                        <a:rPr lang="zh-CN" altLang="en-US" sz="10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add $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,$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,$rt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slt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rd,rs,rt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&lt; R[rt]) ? 1:0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小于置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addi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rt,rs,imm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lw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/>
                        <a:t>sw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 &lt;-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beq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==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==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bne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!=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!=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syscall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2D7618D-6CCB-4283-9E87-1D8C8889351F}"/>
              </a:ext>
            </a:extLst>
          </p:cNvPr>
          <p:cNvSpPr txBox="1"/>
          <p:nvPr/>
        </p:nvSpPr>
        <p:spPr>
          <a:xfrm>
            <a:off x="4605825" y="117118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核心指令（</a:t>
            </a:r>
            <a:r>
              <a:rPr lang="en-US" altLang="zh-CN" b="1" dirty="0"/>
              <a:t>8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752896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/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999057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07"/>
            <a:ext cx="10515600" cy="5575714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要求：编写好的程序先在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汇编器（</a:t>
            </a:r>
            <a:r>
              <a:rPr lang="en-US" altLang="zh-CN" sz="1400" b="1" dirty="0">
                <a:solidFill>
                  <a:srgbClr val="FF0000"/>
                </a:solidFill>
              </a:rPr>
              <a:t>RARS 1.5</a:t>
            </a:r>
            <a:r>
              <a:rPr lang="zh-CN" altLang="en-US" sz="1400" b="1" dirty="0"/>
              <a:t>）上运行通过；然后再到</a:t>
            </a:r>
            <a:r>
              <a:rPr lang="en-US" altLang="zh-CN" sz="1400" b="1" dirty="0"/>
              <a:t>Logisim</a:t>
            </a:r>
            <a:r>
              <a:rPr lang="zh-CN" altLang="en-US" sz="1400" b="1" dirty="0"/>
              <a:t>实现的单周期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单周期</a:t>
            </a:r>
            <a:r>
              <a:rPr lang="en-US" altLang="zh-CN" sz="1400" b="1" dirty="0">
                <a:solidFill>
                  <a:srgbClr val="FF0000"/>
                </a:solidFill>
              </a:rPr>
              <a:t>RISC-V</a:t>
            </a:r>
            <a:r>
              <a:rPr lang="zh-CN" altLang="en-US" sz="1400" b="1" dirty="0">
                <a:solidFill>
                  <a:srgbClr val="FF0000"/>
                </a:solidFill>
              </a:rPr>
              <a:t>处理器</a:t>
            </a:r>
            <a:r>
              <a:rPr lang="en-US" altLang="zh-CN" sz="1400" b="1" dirty="0">
                <a:solidFill>
                  <a:srgbClr val="FF0000"/>
                </a:solidFill>
              </a:rPr>
              <a:t>.circ</a:t>
            </a:r>
            <a:r>
              <a:rPr lang="zh-CN" altLang="en-US" sz="1400" b="1" dirty="0"/>
              <a:t>）上运行通过。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D69A3-1A2D-4423-A103-9AA075F3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74" y="4530110"/>
            <a:ext cx="3867480" cy="20727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771238-445E-6CE8-3EAB-0C2F74C9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汇编语言程序设计实验</a:t>
            </a:r>
          </a:p>
        </p:txBody>
      </p:sp>
    </p:spTree>
    <p:extLst>
      <p:ext uri="{BB962C8B-B14F-4D97-AF65-F5344CB8AC3E}">
        <p14:creationId xmlns:p14="http://schemas.microsoft.com/office/powerpoint/2010/main" val="4079080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F6F25B-32EA-8C99-AEEB-C41A36AA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6" y="697144"/>
            <a:ext cx="10782567" cy="57788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98402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Intel x86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的指令，编写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600" b="1" dirty="0"/>
              <a:t>假设有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个数据，这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个数据的顺序是随机的，例如：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要求：（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从大到小</a:t>
            </a:r>
            <a:r>
              <a:rPr lang="zh-CN" altLang="en-US" sz="1600" b="1" dirty="0"/>
              <a:t>的顺序（降序）进行排序。（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从小到大</a:t>
            </a:r>
            <a:r>
              <a:rPr lang="zh-CN" altLang="en-US" sz="1600" b="1" dirty="0"/>
              <a:t>的顺序（升序）进行排序。请分别编写程序。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</a:t>
            </a:r>
            <a:r>
              <a:rPr lang="en-US" altLang="zh-CN" sz="1600" b="1" dirty="0"/>
              <a:t>masm32</a:t>
            </a:r>
            <a:r>
              <a:rPr lang="zh-CN" altLang="en-US" sz="1600" b="1" dirty="0"/>
              <a:t>汇编工具上运行上述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个程序。</a:t>
            </a:r>
            <a:endParaRPr lang="en-US" altLang="zh-CN" sz="16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pPr lvl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35253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7D92140-9083-47D3-A685-AD3DF1F0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对</a:t>
            </a:r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源程序进行</a:t>
            </a:r>
            <a:r>
              <a:rPr lang="zh-CN" altLang="en-US" sz="2000" b="1" dirty="0">
                <a:solidFill>
                  <a:srgbClr val="FF0000"/>
                </a:solidFill>
              </a:rPr>
              <a:t>汇编</a:t>
            </a:r>
            <a:r>
              <a:rPr lang="zh-CN" altLang="en-US" sz="2000" b="1" dirty="0"/>
              <a:t>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29EE3-EC0B-48E4-90FC-6C6082CE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718"/>
            <a:ext cx="3494663" cy="1349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2422AD-BF2E-428F-B427-9FDA0212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1" y="1425493"/>
            <a:ext cx="5670841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71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三、挑战性实验</a:t>
            </a:r>
          </a:p>
        </p:txBody>
      </p:sp>
    </p:spTree>
    <p:extLst>
      <p:ext uri="{BB962C8B-B14F-4D97-AF65-F5344CB8AC3E}">
        <p14:creationId xmlns:p14="http://schemas.microsoft.com/office/powerpoint/2010/main" val="2364752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ARMv7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的指令，编写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挑战性实验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600" b="1" dirty="0"/>
              <a:t>假设有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个数据，这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个数据的顺序是随机的，例如：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要求：（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从大到小</a:t>
            </a:r>
            <a:r>
              <a:rPr lang="zh-CN" altLang="en-US" sz="1600" b="1" dirty="0"/>
              <a:t>的顺序（降序）进行排序。（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从小到大</a:t>
            </a:r>
            <a:r>
              <a:rPr lang="zh-CN" altLang="en-US" sz="1600" b="1" dirty="0"/>
              <a:t>的顺序（升序）进行排序。请分别编写程序。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汇编工具上运行上述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个程序。</a:t>
            </a:r>
            <a:endParaRPr lang="en-US" altLang="zh-CN" sz="16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pPr lvl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4873440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19A2A-871E-8DB1-9802-D0D0A565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需要同学们完成的设计实验的内容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D5FDF-3798-E84F-5718-EF048CA4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MIPS</a:t>
            </a:r>
            <a:r>
              <a:rPr lang="zh-CN" altLang="en-US" sz="1400" b="1" dirty="0"/>
              <a:t>汇编语言程序设计（排序程序）（</a:t>
            </a:r>
            <a:r>
              <a:rPr lang="zh-CN" altLang="en-US" sz="1400" b="1" dirty="0">
                <a:solidFill>
                  <a:srgbClr val="FF0000"/>
                </a:solidFill>
              </a:rPr>
              <a:t>设计实验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——</a:t>
            </a:r>
            <a:r>
              <a:rPr lang="zh-CN" altLang="en-US" sz="1400" b="1" dirty="0"/>
              <a:t>文件名：</a:t>
            </a:r>
            <a:r>
              <a:rPr lang="en-US" altLang="zh-CN" sz="1400" b="1" dirty="0">
                <a:solidFill>
                  <a:srgbClr val="FF0000"/>
                </a:solidFill>
              </a:rPr>
              <a:t>sort1_mips.asm</a:t>
            </a:r>
            <a:r>
              <a:rPr lang="zh-CN" altLang="en-US" sz="1400" b="1" dirty="0"/>
              <a:t>（降序排序）、</a:t>
            </a:r>
            <a:r>
              <a:rPr lang="en-US" altLang="zh-CN" sz="1400" b="1" dirty="0">
                <a:solidFill>
                  <a:srgbClr val="FF0000"/>
                </a:solidFill>
              </a:rPr>
              <a:t>sort2_mips.asm</a:t>
            </a:r>
            <a:r>
              <a:rPr lang="zh-CN" altLang="en-US" sz="1400" b="1" dirty="0"/>
              <a:t>（升序排序）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RISC-V</a:t>
            </a:r>
            <a:r>
              <a:rPr lang="zh-CN" altLang="en-US" sz="1400" b="1" dirty="0"/>
              <a:t>汇编语言程序设计（排序程序）（</a:t>
            </a:r>
            <a:r>
              <a:rPr lang="zh-CN" altLang="en-US" sz="1400" b="1" dirty="0">
                <a:solidFill>
                  <a:srgbClr val="FF0000"/>
                </a:solidFill>
              </a:rPr>
              <a:t>设计实验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——</a:t>
            </a:r>
            <a:r>
              <a:rPr lang="zh-CN" altLang="en-US" sz="1400" b="1" dirty="0"/>
              <a:t>文件名：</a:t>
            </a:r>
            <a:r>
              <a:rPr lang="en-US" altLang="zh-CN" sz="1400" b="1" dirty="0">
                <a:solidFill>
                  <a:srgbClr val="FF0000"/>
                </a:solidFill>
              </a:rPr>
              <a:t>sort1_riscv.asm</a:t>
            </a:r>
            <a:r>
              <a:rPr lang="zh-CN" altLang="en-US" sz="1400" b="1" dirty="0"/>
              <a:t>（降序排序）、</a:t>
            </a:r>
            <a:r>
              <a:rPr lang="en-US" altLang="zh-CN" sz="1400" b="1" dirty="0">
                <a:solidFill>
                  <a:srgbClr val="FF0000"/>
                </a:solidFill>
              </a:rPr>
              <a:t>sort2_riscv.asm</a:t>
            </a:r>
            <a:r>
              <a:rPr lang="zh-CN" altLang="en-US" sz="1400" b="1" dirty="0"/>
              <a:t>（升序排序）</a:t>
            </a: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Intel x86</a:t>
            </a:r>
            <a:r>
              <a:rPr lang="zh-CN" altLang="en-US" sz="1400" b="1" dirty="0"/>
              <a:t>汇编语言程序设计（排序程序）（</a:t>
            </a:r>
            <a:r>
              <a:rPr lang="zh-CN" altLang="en-US" sz="1400" b="1" dirty="0">
                <a:solidFill>
                  <a:srgbClr val="FF0000"/>
                </a:solidFill>
              </a:rPr>
              <a:t>设计实验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——</a:t>
            </a:r>
            <a:r>
              <a:rPr lang="zh-CN" altLang="en-US" sz="1400" b="1" dirty="0"/>
              <a:t>文件名：</a:t>
            </a:r>
            <a:r>
              <a:rPr lang="en-US" altLang="zh-CN" sz="1400" b="1" dirty="0">
                <a:solidFill>
                  <a:srgbClr val="FF0000"/>
                </a:solidFill>
              </a:rPr>
              <a:t>sort1_x86.asm</a:t>
            </a:r>
            <a:r>
              <a:rPr lang="zh-CN" altLang="en-US" sz="1400" b="1" dirty="0"/>
              <a:t>（降序排序）、</a:t>
            </a:r>
            <a:r>
              <a:rPr lang="en-US" altLang="zh-CN" sz="1400" b="1" dirty="0">
                <a:solidFill>
                  <a:srgbClr val="FF0000"/>
                </a:solidFill>
              </a:rPr>
              <a:t>sort2_x86.asm</a:t>
            </a:r>
            <a:r>
              <a:rPr lang="zh-CN" altLang="en-US" sz="1400" b="1" dirty="0"/>
              <a:t>（升序排序）</a:t>
            </a: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b="1" dirty="0"/>
              <a:t>ARMv7</a:t>
            </a:r>
            <a:r>
              <a:rPr lang="zh-CN" altLang="en-US" sz="1400" b="1" dirty="0"/>
              <a:t>汇编语言程序设计（排序程序）（</a:t>
            </a:r>
            <a:r>
              <a:rPr lang="zh-CN" altLang="en-US" sz="1400" b="1" dirty="0">
                <a:solidFill>
                  <a:srgbClr val="FF0000"/>
                </a:solidFill>
              </a:rPr>
              <a:t>挑战性实验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——</a:t>
            </a:r>
            <a:r>
              <a:rPr lang="zh-CN" altLang="en-US" sz="1400" b="1" dirty="0"/>
              <a:t>文件名：</a:t>
            </a:r>
            <a:r>
              <a:rPr lang="en-US" altLang="zh-CN" sz="1400" b="1" dirty="0">
                <a:solidFill>
                  <a:srgbClr val="FF0000"/>
                </a:solidFill>
              </a:rPr>
              <a:t>sort1_armv7.s</a:t>
            </a:r>
            <a:r>
              <a:rPr lang="zh-CN" altLang="en-US" sz="1400" b="1" dirty="0"/>
              <a:t>（降序排序）、</a:t>
            </a:r>
            <a:r>
              <a:rPr lang="en-US" altLang="zh-CN" sz="1400" b="1" dirty="0">
                <a:solidFill>
                  <a:srgbClr val="FF0000"/>
                </a:solidFill>
              </a:rPr>
              <a:t>sort2_armv7.s</a:t>
            </a:r>
            <a:r>
              <a:rPr lang="zh-CN" altLang="en-US" sz="1400" b="1" dirty="0"/>
              <a:t>（升序排序）</a:t>
            </a:r>
            <a:endParaRPr lang="en-US" altLang="zh-CN" sz="1400" b="1" dirty="0"/>
          </a:p>
          <a:p>
            <a:pPr marL="342900" indent="-342900">
              <a:buFont typeface="+mj-ea"/>
              <a:buAutoNum type="circleNumDbPlain"/>
            </a:pPr>
            <a:endParaRPr lang="en-US" altLang="zh-CN" sz="1400" b="1" dirty="0">
              <a:solidFill>
                <a:srgbClr val="7030A0"/>
              </a:solidFill>
            </a:endParaRPr>
          </a:p>
          <a:p>
            <a:r>
              <a:rPr lang="zh-CN" altLang="en-US" sz="1400" b="1" dirty="0">
                <a:solidFill>
                  <a:srgbClr val="FF0000"/>
                </a:solidFill>
              </a:rPr>
              <a:t>完成挑战性实验，本次实验成绩加</a:t>
            </a:r>
            <a:r>
              <a:rPr lang="en-US" altLang="zh-CN" sz="1400" b="1" dirty="0">
                <a:solidFill>
                  <a:srgbClr val="FF0000"/>
                </a:solidFill>
              </a:rPr>
              <a:t>5</a:t>
            </a:r>
            <a:r>
              <a:rPr lang="zh-CN" altLang="en-US" sz="1400" b="1" dirty="0">
                <a:solidFill>
                  <a:srgbClr val="FF0000"/>
                </a:solidFill>
              </a:rPr>
              <a:t>分</a:t>
            </a:r>
            <a:endParaRPr lang="en-US" altLang="zh-CN" sz="1200" b="1" dirty="0"/>
          </a:p>
          <a:p>
            <a:endParaRPr lang="zh-CN" altLang="en-US" sz="1200" b="1" dirty="0"/>
          </a:p>
          <a:p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49838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26E2-EEEF-EB6C-0385-56DDAA3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实验报告文件提交要求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4467-24F5-F373-68F2-5C71551B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、请按照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上的实验报告模板（</a:t>
            </a:r>
            <a:r>
              <a:rPr lang="zh-CN" altLang="en-US" sz="1800" b="1" dirty="0">
                <a:solidFill>
                  <a:srgbClr val="FF0000"/>
                </a:solidFill>
              </a:rPr>
              <a:t>厦门大学计算机组成原理实验报告样本（第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次实验）</a:t>
            </a:r>
            <a:r>
              <a:rPr lang="en-US" altLang="zh-CN" sz="1800" b="1" dirty="0">
                <a:solidFill>
                  <a:srgbClr val="FF0000"/>
                </a:solidFill>
              </a:rPr>
              <a:t>.docx</a:t>
            </a:r>
            <a:r>
              <a:rPr lang="zh-CN" altLang="en-US" sz="1800" b="1" dirty="0"/>
              <a:t>），撰写实验报告（</a:t>
            </a:r>
            <a:r>
              <a:rPr lang="en-US" altLang="zh-CN" sz="1800" b="1" dirty="0"/>
              <a:t>Word</a:t>
            </a:r>
            <a:r>
              <a:rPr lang="zh-CN" altLang="en-US" sz="1800" b="1" dirty="0"/>
              <a:t>版本），实验报告命名为：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次实验报告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2</a:t>
            </a:r>
            <a:r>
              <a:rPr lang="zh-CN" altLang="en-US" sz="1800" b="1" dirty="0"/>
              <a:t>、请将实验报告和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个（或</a:t>
            </a:r>
            <a:r>
              <a:rPr lang="en-US" altLang="zh-CN" sz="1800" b="1" dirty="0"/>
              <a:t>8</a:t>
            </a:r>
            <a:r>
              <a:rPr lang="zh-CN" altLang="en-US" sz="1800" b="1" dirty="0"/>
              <a:t>个）源程序文件打包为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个压缩文件，压缩文件命名为：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次实验</a:t>
            </a:r>
            <a:r>
              <a:rPr lang="en-US" altLang="zh-CN" sz="1800" b="1" dirty="0">
                <a:solidFill>
                  <a:srgbClr val="FF0000"/>
                </a:solidFill>
              </a:rPr>
              <a:t>.zip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3</a:t>
            </a:r>
            <a:r>
              <a:rPr lang="zh-CN" altLang="en-US" sz="1800" b="1" dirty="0"/>
              <a:t>、将压缩文件上传到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上，第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次实验报告提交</a:t>
            </a:r>
            <a:r>
              <a:rPr lang="zh-CN" altLang="en-US" sz="1800" b="1" dirty="0">
                <a:solidFill>
                  <a:srgbClr val="FF0000"/>
                </a:solidFill>
              </a:rPr>
              <a:t>截止时间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周内）</a:t>
            </a:r>
          </a:p>
        </p:txBody>
      </p:sp>
    </p:spTree>
    <p:extLst>
      <p:ext uri="{BB962C8B-B14F-4D97-AF65-F5344CB8AC3E}">
        <p14:creationId xmlns:p14="http://schemas.microsoft.com/office/powerpoint/2010/main" val="272448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45285</TotalTime>
  <Words>5427</Words>
  <Application>Microsoft Office PowerPoint</Application>
  <PresentationFormat>宽屏</PresentationFormat>
  <Paragraphs>685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0" baseType="lpstr">
      <vt:lpstr>PingFang SC</vt:lpstr>
      <vt:lpstr>等线</vt:lpstr>
      <vt:lpstr>等线 Light</vt:lpstr>
      <vt:lpstr>黑体</vt:lpstr>
      <vt:lpstr>Arial</vt:lpstr>
      <vt:lpstr>Calibri</vt:lpstr>
      <vt:lpstr>Office 主题​​</vt:lpstr>
      <vt:lpstr>《计算机组成原理实验》 （第四次）</vt:lpstr>
      <vt:lpstr>目录</vt:lpstr>
      <vt:lpstr>一、验证实验</vt:lpstr>
      <vt:lpstr>1、MIPS汇编语言程序的运行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2、在Logisim上运行MIPS程序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3、RISC-V汇编语言程序的运行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4、在Logisim上运行RISC-V程序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5、Intel x86汇编语言程序的运行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6、ARMv7汇编语言程序的运行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二、设计实验</vt:lpstr>
      <vt:lpstr>1、MIPS汇编语言程序设计实验</vt:lpstr>
      <vt:lpstr>PowerPoint 演示文稿</vt:lpstr>
      <vt:lpstr>PowerPoint 演示文稿</vt:lpstr>
      <vt:lpstr>2、RISC-V汇编语言程序设计实验</vt:lpstr>
      <vt:lpstr>PowerPoint 演示文稿</vt:lpstr>
      <vt:lpstr>3、Intel x86汇编语言程序设计实验</vt:lpstr>
      <vt:lpstr>三、挑战性实验</vt:lpstr>
      <vt:lpstr>ARMv7汇编语言程序设计实验</vt:lpstr>
      <vt:lpstr>需要同学们完成的设计实验的内容</vt:lpstr>
      <vt:lpstr>实验报告文件提交要求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haiying2019</cp:lastModifiedBy>
  <cp:revision>231</cp:revision>
  <dcterms:created xsi:type="dcterms:W3CDTF">2021-07-24T09:28:20Z</dcterms:created>
  <dcterms:modified xsi:type="dcterms:W3CDTF">2023-04-24T01:40:43Z</dcterms:modified>
</cp:coreProperties>
</file>